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4"/>
    <p:sldMasterId id="2147483660" r:id="rId5"/>
    <p:sldMasterId id="2147483745" r:id="rId6"/>
    <p:sldMasterId id="2147483763" r:id="rId7"/>
    <p:sldMasterId id="2147483756" r:id="rId8"/>
    <p:sldMasterId id="2147483748" r:id="rId9"/>
    <p:sldMasterId id="2147483767" r:id="rId10"/>
    <p:sldMasterId id="2147483760" r:id="rId11"/>
    <p:sldMasterId id="2147483758" r:id="rId12"/>
    <p:sldMasterId id="2147483750" r:id="rId13"/>
    <p:sldMasterId id="2147483754" r:id="rId14"/>
    <p:sldMasterId id="2147483773" r:id="rId15"/>
  </p:sldMasterIdLst>
  <p:notesMasterIdLst>
    <p:notesMasterId r:id="rId22"/>
  </p:notesMasterIdLst>
  <p:handoutMasterIdLst>
    <p:handoutMasterId r:id="rId23"/>
  </p:handoutMasterIdLst>
  <p:sldIdLst>
    <p:sldId id="304" r:id="rId16"/>
    <p:sldId id="311" r:id="rId17"/>
    <p:sldId id="303" r:id="rId18"/>
    <p:sldId id="305" r:id="rId19"/>
    <p:sldId id="310" r:id="rId20"/>
    <p:sldId id="312" r:id="rId21"/>
  </p:sldIdLst>
  <p:sldSz cx="6858000" cy="5143500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AA"/>
    <a:srgbClr val="EB78A0"/>
    <a:srgbClr val="00AEC1"/>
    <a:srgbClr val="D22BA5"/>
    <a:srgbClr val="DF31BF"/>
    <a:srgbClr val="00B0F0"/>
    <a:srgbClr val="FF5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E742A-5C13-465A-9606-D8747743E216}" v="1" dt="2024-03-04T08:40:45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1" autoAdjust="0"/>
    <p:restoredTop sz="94683"/>
  </p:normalViewPr>
  <p:slideViewPr>
    <p:cSldViewPr snapToGrid="0" snapToObjects="1">
      <p:cViewPr varScale="1">
        <p:scale>
          <a:sx n="88" d="100"/>
          <a:sy n="88" d="100"/>
        </p:scale>
        <p:origin x="1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5F34F-C1EE-48EF-AE92-E4CBA5F2DA24}" type="datetimeFigureOut">
              <a:rPr lang="fi-FI" smtClean="0"/>
              <a:t>12.3.2024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0935-9E10-4CA5-8EBF-08C944C3A7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41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84FB-4886-6545-BE36-513ACEFEB5D9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1ACA-D2F7-3F4B-923A-81579CEC7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068536"/>
            <a:ext cx="5143500" cy="1026160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8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22680"/>
            <a:ext cx="6158014" cy="1026160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F9C40-997F-0749-A444-038757605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" y="2220912"/>
            <a:ext cx="6158014" cy="24353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Font typeface="Wingdings" pitchFamily="2" charset="2"/>
              <a:buChar char="§"/>
              <a:defRPr sz="1500" b="1" i="0">
                <a:latin typeface="Corbel" panose="020B0503020204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300" b="0" i="0">
                <a:latin typeface="Corbel" panose="020B0503020204020204" pitchFamily="34" charset="0"/>
              </a:defRPr>
            </a:lvl3pPr>
            <a:lvl4pPr marL="1600200" indent="-228600">
              <a:buClr>
                <a:schemeClr val="bg2"/>
              </a:buClr>
              <a:buFont typeface="Wingdings" pitchFamily="2" charset="2"/>
              <a:buChar char="§"/>
              <a:defRPr sz="1200" b="0" i="0">
                <a:latin typeface="Corbel" panose="020B0503020204020204" pitchFamily="34" charset="0"/>
              </a:defRPr>
            </a:lvl4pPr>
            <a:lvl5pPr marL="2057400" indent="-228600">
              <a:buClr>
                <a:schemeClr val="bg2"/>
              </a:buClr>
              <a:buFont typeface="Wingdings" pitchFamily="2" charset="2"/>
              <a:buChar char="§"/>
              <a:defRPr sz="11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158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99" y="1330961"/>
            <a:ext cx="6274881" cy="782319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6F1B4F-4B9E-8641-8243-E76E7D1C8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0" y="2241021"/>
            <a:ext cx="6274880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26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99" y="1026161"/>
            <a:ext cx="6216515" cy="782319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3DF9C40-997F-0749-A444-038757605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" y="1990456"/>
            <a:ext cx="6222865" cy="190341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Font typeface="Wingdings" pitchFamily="2" charset="2"/>
              <a:buChar char="§"/>
              <a:defRPr sz="1500" b="1" i="0">
                <a:latin typeface="Corbel" panose="020B0503020204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300" b="0" i="0">
                <a:latin typeface="Corbel" panose="020B0503020204020204" pitchFamily="34" charset="0"/>
              </a:defRPr>
            </a:lvl3pPr>
            <a:lvl4pPr marL="1600200" indent="-228600">
              <a:buClr>
                <a:schemeClr val="bg2"/>
              </a:buClr>
              <a:buFont typeface="Wingdings" pitchFamily="2" charset="2"/>
              <a:buChar char="§"/>
              <a:defRPr sz="1200" b="0" i="0">
                <a:latin typeface="Corbel" panose="020B0503020204020204" pitchFamily="34" charset="0"/>
              </a:defRPr>
            </a:lvl4pPr>
            <a:lvl5pPr marL="2057400" indent="-228600">
              <a:buClr>
                <a:schemeClr val="bg2"/>
              </a:buClr>
              <a:buFont typeface="Wingdings" pitchFamily="2" charset="2"/>
              <a:buChar char="§"/>
              <a:defRPr sz="11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71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99" y="1330961"/>
            <a:ext cx="5322147" cy="782319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FFA3ECA-8CA1-1147-B4A4-52213776E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0" y="2241020"/>
            <a:ext cx="6197060" cy="2609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21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99" y="1330961"/>
            <a:ext cx="5700713" cy="782319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9383F71-0AC7-7E49-93BD-8C42EDFD0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" y="2220913"/>
            <a:ext cx="6119103" cy="255861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Font typeface="Wingdings" pitchFamily="2" charset="2"/>
              <a:buChar char="§"/>
              <a:defRPr sz="1500" b="1" i="0">
                <a:latin typeface="Corbel" panose="020B0503020204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300" b="0" i="0">
                <a:latin typeface="Corbel" panose="020B0503020204020204" pitchFamily="34" charset="0"/>
              </a:defRPr>
            </a:lvl3pPr>
            <a:lvl4pPr marL="1600200" indent="-228600">
              <a:buClr>
                <a:schemeClr val="bg2"/>
              </a:buClr>
              <a:buFont typeface="Wingdings" pitchFamily="2" charset="2"/>
              <a:buChar char="§"/>
              <a:defRPr sz="1200" b="0" i="0">
                <a:latin typeface="Corbel" panose="020B0503020204020204" pitchFamily="34" charset="0"/>
              </a:defRPr>
            </a:lvl4pPr>
            <a:lvl5pPr marL="2057400" indent="-228600">
              <a:buClr>
                <a:schemeClr val="bg2"/>
              </a:buClr>
              <a:buFont typeface="Wingdings" pitchFamily="2" charset="2"/>
              <a:buChar char="§"/>
              <a:defRPr sz="11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90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MK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683959-1D48-FB4F-A414-1C0697378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101" y="2845975"/>
            <a:ext cx="6032065" cy="4922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4277-E14E-224B-9FB6-633C9364E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101" y="3419581"/>
            <a:ext cx="5322147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65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t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22680"/>
            <a:ext cx="2886710" cy="1026160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63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siaaliset mediat 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87BF1B-0649-8049-AEB6-F3DF6E2DBAB6}"/>
              </a:ext>
            </a:extLst>
          </p:cNvPr>
          <p:cNvSpPr txBox="1"/>
          <p:nvPr userDrawn="1"/>
        </p:nvSpPr>
        <p:spPr>
          <a:xfrm>
            <a:off x="365760" y="4465320"/>
            <a:ext cx="35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 meitä</a:t>
            </a:r>
          </a:p>
          <a:p>
            <a:pPr>
              <a:lnSpc>
                <a:spcPct val="80000"/>
              </a:lnSpc>
            </a:pPr>
            <a:r>
              <a:rPr lang="fi-FI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sosiaalisessa mediassa!</a:t>
            </a:r>
          </a:p>
        </p:txBody>
      </p:sp>
    </p:spTree>
    <p:extLst>
      <p:ext uri="{BB962C8B-B14F-4D97-AF65-F5344CB8AC3E}">
        <p14:creationId xmlns:p14="http://schemas.microsoft.com/office/powerpoint/2010/main" val="416433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C57E-7B5C-2347-8F6F-48F7811BC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69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4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illa tekst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F0609AA-0DCF-A64D-A431-0441EE3B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72" y="1039385"/>
            <a:ext cx="3419767" cy="192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18A6F5-D526-9C4E-9286-FE5C5914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72" y="3069953"/>
            <a:ext cx="2292008" cy="1787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54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8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3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6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1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4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illä tekst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295" y="936308"/>
            <a:ext cx="5345113" cy="9937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OTSIKKO / HEADING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0638" y="2507268"/>
            <a:ext cx="6015188" cy="2312382"/>
          </a:xfrm>
        </p:spPr>
        <p:txBody>
          <a:bodyPr/>
          <a:lstStyle>
            <a:lvl1pPr marL="177800" indent="-177800">
              <a:buClr>
                <a:srgbClr val="00B0F0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Clr>
                <a:srgbClr val="00B0F0"/>
              </a:buClr>
              <a:buFont typeface="Wingdings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buClr>
                <a:srgbClr val="00B0F0"/>
              </a:buClr>
              <a:buFont typeface="Wingdings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buClr>
                <a:srgbClr val="00B0F0"/>
              </a:buClr>
              <a:buFont typeface="Wingdings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buClr>
                <a:srgbClr val="00B0F0"/>
              </a:buClr>
              <a:buFont typeface="Wingdings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0636" y="2023969"/>
            <a:ext cx="4101547" cy="479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 u="none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2953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n pal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1249-3522-254D-A2A2-F89B9F57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264161"/>
            <a:ext cx="3948430" cy="782319"/>
          </a:xfrm>
          <a:prstGeom prst="rect">
            <a:avLst/>
          </a:prstGeom>
        </p:spPr>
        <p:txBody>
          <a:bodyPr anchor="t"/>
          <a:lstStyle>
            <a:lvl1pPr algn="r">
              <a:defRPr sz="3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2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lolla - vaihtoeh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1249-3522-254D-A2A2-F89B9F57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264161"/>
            <a:ext cx="3948430" cy="782319"/>
          </a:xfrm>
          <a:prstGeom prst="rect">
            <a:avLst/>
          </a:prstGeom>
        </p:spPr>
        <p:txBody>
          <a:bodyPr anchor="t"/>
          <a:lstStyle>
            <a:lvl1pPr algn="r">
              <a:defRPr sz="3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A2C4A3-D72C-3345-974E-B96B7802F1CD}"/>
              </a:ext>
            </a:extLst>
          </p:cNvPr>
          <p:cNvSpPr/>
          <p:nvPr userDrawn="1"/>
        </p:nvSpPr>
        <p:spPr>
          <a:xfrm rot="20881115">
            <a:off x="1952251" y="3031925"/>
            <a:ext cx="1823720" cy="1823720"/>
          </a:xfrm>
          <a:prstGeom prst="ellipse">
            <a:avLst/>
          </a:prstGeom>
          <a:pattFill prst="wdUpDiag">
            <a:fgClr>
              <a:schemeClr val="accent1"/>
            </a:fgClr>
            <a:bgClr>
              <a:srgbClr val="EB78A0"/>
            </a:bgClr>
          </a:pattFill>
          <a:ln>
            <a:noFill/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 rot="20359140">
            <a:off x="1943096" y="3049451"/>
            <a:ext cx="1853741" cy="1825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2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lolla - vaihtoeh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1249-3522-254D-A2A2-F89B9F57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882" y="197253"/>
            <a:ext cx="3417849" cy="782319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A2C4A3-D72C-3345-974E-B96B7802F1CD}"/>
              </a:ext>
            </a:extLst>
          </p:cNvPr>
          <p:cNvSpPr/>
          <p:nvPr userDrawn="1"/>
        </p:nvSpPr>
        <p:spPr>
          <a:xfrm rot="20881115">
            <a:off x="4845999" y="110311"/>
            <a:ext cx="1823720" cy="1823720"/>
          </a:xfrm>
          <a:prstGeom prst="ellipse">
            <a:avLst/>
          </a:prstGeom>
          <a:pattFill prst="wdUpDiag">
            <a:fgClr>
              <a:schemeClr val="accent1"/>
            </a:fgClr>
            <a:bgClr>
              <a:srgbClr val="EB78A0"/>
            </a:bgClr>
          </a:pattFill>
          <a:ln>
            <a:noFill/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 rot="20359140">
            <a:off x="4830988" y="109406"/>
            <a:ext cx="1853741" cy="1825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5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22680"/>
            <a:ext cx="6158014" cy="1026160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16610C-3A25-A244-A07B-441265F9F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0" y="2241020"/>
            <a:ext cx="6151664" cy="229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78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49" y="1122680"/>
            <a:ext cx="6164499" cy="1026160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E64B41A-C3BA-C34B-8A90-E3E559E06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" y="2220913"/>
            <a:ext cx="6164498" cy="254564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Font typeface="Wingdings" pitchFamily="2" charset="2"/>
              <a:buChar char="§"/>
              <a:defRPr sz="1500" b="1" i="0">
                <a:latin typeface="Corbel" panose="020B0503020204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300" b="0" i="0">
                <a:latin typeface="Corbel" panose="020B0503020204020204" pitchFamily="34" charset="0"/>
              </a:defRPr>
            </a:lvl3pPr>
            <a:lvl4pPr marL="1600200" indent="-228600">
              <a:buClr>
                <a:schemeClr val="bg2"/>
              </a:buClr>
              <a:buFont typeface="Wingdings" pitchFamily="2" charset="2"/>
              <a:buChar char="§"/>
              <a:defRPr sz="1200" b="0" i="0">
                <a:latin typeface="Corbel" panose="020B0503020204020204" pitchFamily="34" charset="0"/>
              </a:defRPr>
            </a:lvl4pPr>
            <a:lvl5pPr marL="2057400" indent="-228600">
              <a:buClr>
                <a:schemeClr val="bg2"/>
              </a:buClr>
              <a:buFont typeface="Wingdings" pitchFamily="2" charset="2"/>
              <a:buChar char="§"/>
              <a:defRPr sz="11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22680"/>
            <a:ext cx="6242320" cy="1026160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0D8FA45-E487-9043-AC70-BB5B6EDA7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0" y="2241020"/>
            <a:ext cx="6235970" cy="229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56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g"/><Relationship Id="rId4" Type="http://schemas.openxmlformats.org/officeDocument/2006/relationships/image" Target="../media/image13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BA9CCE-9BB9-0C49-A34E-266A10BF4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13789"/>
            <a:ext cx="6858000" cy="30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AAC81-27B2-8C42-BF26-A192BD9F9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6380-E5EE-F244-A34B-975B660DE4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930045"/>
            <a:ext cx="6858000" cy="2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996D6B-3DD9-2C4A-8CC6-982A1C45F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-1" y="0"/>
            <a:ext cx="6876000" cy="42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53FECE-6C1F-1B44-A2F0-D92646AC52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2" y="4511040"/>
            <a:ext cx="2557772" cy="43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9891B-8C0C-FF4E-B1B3-596C2E274A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312305-9B91-004C-8633-D78B1A1B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4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6E979-5B59-644D-99FD-818A67FC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0" y="1283167"/>
            <a:ext cx="628644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8ED8D-8D3A-7340-8BC0-ECFCE3855E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DEEEE08-F4B0-124D-99E7-4A23EF9BE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" y="0"/>
            <a:ext cx="68574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672" y="1039385"/>
            <a:ext cx="3419767" cy="192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7672" y="3069953"/>
            <a:ext cx="2292008" cy="169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5D189-33B3-5246-B067-79743F5078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86A83-59D3-7449-8D36-5B1017E2A2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930045"/>
            <a:ext cx="6858000" cy="2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0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563"/>
        </a:spcBef>
        <a:buClr>
          <a:srgbClr val="00B0F0"/>
        </a:buClr>
        <a:buFont typeface="Wingdings" charset="2"/>
        <a:buChar char="§"/>
        <a:defRPr sz="2000" b="0" i="0" kern="1200" baseline="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00C2D-9F7C-394F-81C9-6B0FC78B4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001AD-8D1D-A142-B4AC-9B8E08904C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930045"/>
            <a:ext cx="6858000" cy="213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081A1-4BAB-6541-862A-23F8FA55BB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6ADD25-FDDF-B442-BF7F-9A862753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3379500"/>
            <a:ext cx="6876000" cy="17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58958-3A7A-C34B-9F8F-A66031847E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1709F-431B-234C-8B2B-AEC275E873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772" y="260271"/>
            <a:ext cx="1274678" cy="512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9300F-A923-274E-8F6A-9FE8D6524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04" t="-1" r="441" b="3604"/>
          <a:stretch/>
        </p:blipFill>
        <p:spPr>
          <a:xfrm>
            <a:off x="4041132" y="0"/>
            <a:ext cx="2816868" cy="2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500173-6E3A-5145-BFF4-CF0CE004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76000" cy="2674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5FB14-37BA-9A4A-930C-CBCABC7BE3AF}"/>
              </a:ext>
            </a:extLst>
          </p:cNvPr>
          <p:cNvSpPr txBox="1"/>
          <p:nvPr userDrawn="1"/>
        </p:nvSpPr>
        <p:spPr>
          <a:xfrm>
            <a:off x="4114800" y="1265128"/>
            <a:ext cx="2724411" cy="723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fi-FI" sz="5400" b="1" i="0" dirty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3AMK</a:t>
            </a:r>
          </a:p>
          <a:p>
            <a:pPr>
              <a:lnSpc>
                <a:spcPct val="60000"/>
              </a:lnSpc>
            </a:pPr>
            <a:r>
              <a:rPr lang="fi-FI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TYÖMAANA TULEVAISUUS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BAABB-627A-3344-B5D8-EF3F5E5E35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4005" y="2096749"/>
            <a:ext cx="2614501" cy="3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298E5-B046-C54F-BEE7-69EE207D7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9" t="27020" r="20761" b="-1767"/>
          <a:stretch/>
        </p:blipFill>
        <p:spPr>
          <a:xfrm>
            <a:off x="0" y="0"/>
            <a:ext cx="6876000" cy="532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A3A1B-A86A-634D-B5BD-8F6F51A5E3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688" y="257388"/>
            <a:ext cx="519113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aurea.jobteaser.com/fi/handbook/themes/4356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0699-2165-22A8-56F8-825EA7BA4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3" y="203200"/>
            <a:ext cx="6353270" cy="1274353"/>
          </a:xfrm>
        </p:spPr>
        <p:txBody>
          <a:bodyPr/>
          <a:lstStyle/>
          <a:p>
            <a:pPr algn="l"/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Uraseurantatulosten hyödyntäminen Laurea-ammattikorkeakoulussa</a:t>
            </a:r>
            <a:b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b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2078-BA53-B7E7-7C14-03CFCDC70E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1800" dirty="0"/>
              <a:t>Uraseuranta- tulosseminaari  </a:t>
            </a:r>
            <a:r>
              <a:rPr lang="fi-FI" sz="1800" dirty="0" err="1"/>
              <a:t>AMKista</a:t>
            </a:r>
            <a:r>
              <a:rPr lang="fi-FI" sz="1800" dirty="0"/>
              <a:t> uralle</a:t>
            </a:r>
            <a:br>
              <a:rPr lang="fi-FI" sz="1800" dirty="0"/>
            </a:br>
            <a:r>
              <a:rPr lang="fi-FI" sz="1800" dirty="0"/>
              <a:t>12.3.2024</a:t>
            </a:r>
          </a:p>
        </p:txBody>
      </p:sp>
    </p:spTree>
    <p:extLst>
      <p:ext uri="{BB962C8B-B14F-4D97-AF65-F5344CB8AC3E}">
        <p14:creationId xmlns:p14="http://schemas.microsoft.com/office/powerpoint/2010/main" val="33853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0538-A16F-B412-C791-32055A8C0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86630"/>
            <a:ext cx="5822951" cy="777211"/>
          </a:xfrm>
        </p:spPr>
        <p:txBody>
          <a:bodyPr/>
          <a:lstStyle/>
          <a:p>
            <a:r>
              <a:rPr lang="fi-FI" dirty="0"/>
              <a:t>Uraseurantatulosten käsittely/hyödyntäminen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7870-5EB1-A278-D9F8-5AB3B0EA8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48" y="1069007"/>
            <a:ext cx="6515103" cy="4074493"/>
          </a:xfrm>
        </p:spPr>
        <p:txBody>
          <a:bodyPr/>
          <a:lstStyle/>
          <a:p>
            <a:r>
              <a:rPr lang="fi-FI" sz="1400" b="0" dirty="0">
                <a:latin typeface="Calibri" panose="020F0502020204030204" pitchFamily="34" charset="0"/>
                <a:cs typeface="Calibri" panose="020F0502020204030204" pitchFamily="34" charset="0"/>
              </a:rPr>
              <a:t>Uraseurannan tulokset käsitellään koulutuksen johtoryhmässä, TKI-toiminnan johtoryhmässä, aluekehitys- ja liiketoiminnan johtoryhmässä sekä palveluyksikön johtoryhmässä niiden vuosikellojen mukaisesti. </a:t>
            </a:r>
          </a:p>
          <a:p>
            <a:r>
              <a:rPr lang="fi-FI" sz="1400" b="0" dirty="0">
                <a:latin typeface="Calibri" panose="020F0502020204030204" pitchFamily="34" charset="0"/>
                <a:cs typeface="Calibri" panose="020F0502020204030204" pitchFamily="34" charset="0"/>
              </a:rPr>
              <a:t>Vuosittain uraseurannan tuloksista tehdään koulutuskohtaiset koonnit yhdessä alkuvaiheen palautetulosten, opiskeluhyvinvointipalautetulosten ja AVOP-tulosten kanssa. Koontien pohjalta tutkintojen kehittämisryhmät määrittävät kehittämisen työkirjaan keskeiset kehittämiskohteet sekä niille kehittämistoimenpiteet ja vastuut. Työkirjat käydään yhteisesti läpi vuosittain toteutettavassa </a:t>
            </a:r>
            <a:r>
              <a:rPr lang="fi-FI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fi-FI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Talks</a:t>
            </a:r>
            <a:r>
              <a:rPr lang="fi-FI" sz="1400" b="0" dirty="0">
                <a:latin typeface="Calibri" panose="020F0502020204030204" pitchFamily="34" charset="0"/>
                <a:cs typeface="Calibri" panose="020F0502020204030204" pitchFamily="34" charset="0"/>
              </a:rPr>
              <a:t>-seminaarissa tavoitteena toisilta oppiminen ja Laurea-tasoisten kehittämiskohteiden määrittäminen.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65E4F-1482-EF83-C5FB-AEAD5408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99" y="3170947"/>
            <a:ext cx="3557737" cy="1867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29260-BF35-3282-3F9F-3C6F0FE3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04" y="2960616"/>
            <a:ext cx="646232" cy="4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5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2C02-B68E-45BD-B9AD-571CA42FB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477" y="323970"/>
            <a:ext cx="5728609" cy="517434"/>
          </a:xfrm>
        </p:spPr>
        <p:txBody>
          <a:bodyPr/>
          <a:lstStyle/>
          <a:p>
            <a:r>
              <a:rPr lang="fi-FI" dirty="0"/>
              <a:t>Uraohjaus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361FA-A04C-5C95-E378-2978CE25C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77" y="989411"/>
            <a:ext cx="2811237" cy="3658160"/>
          </a:xfrm>
        </p:spPr>
        <p:txBody>
          <a:bodyPr/>
          <a:lstStyle/>
          <a:p>
            <a:r>
              <a:rPr lang="fi-FI" b="0" dirty="0">
                <a:latin typeface="Calibri" panose="020F0502020204030204" pitchFamily="34" charset="0"/>
                <a:cs typeface="Calibri" panose="020F0502020204030204" pitchFamily="34" charset="0"/>
              </a:rPr>
              <a:t>Laurean urapalveluista opiskelija saa apua työnhakuun ja urapohdintoihin.</a:t>
            </a:r>
          </a:p>
          <a:p>
            <a:r>
              <a:rPr lang="fi-FI" b="0" dirty="0">
                <a:latin typeface="Calibri" panose="020F0502020204030204" pitchFamily="34" charset="0"/>
                <a:cs typeface="Calibri" panose="020F0502020204030204" pitchFamily="34" charset="0"/>
              </a:rPr>
              <a:t>Laurea-kohtaista työllistymistietoa löytyy kattavasti </a:t>
            </a:r>
            <a:r>
              <a:rPr lang="fi-FI" b="0" dirty="0">
                <a:latin typeface="Calibri" panose="020F0502020204030204" pitchFamily="34" charset="0"/>
                <a:cs typeface="Calibri" panose="020F0502020204030204" pitchFamily="34" charset="0"/>
                <a:hlinkClick r:id="rId2" tooltip="https://laurea.jobteaser.com/fi/handbook/themes/4356"/>
              </a:rPr>
              <a:t>Laurean </a:t>
            </a:r>
            <a:r>
              <a:rPr lang="fi-FI" b="0" dirty="0" err="1">
                <a:latin typeface="Calibri" panose="020F0502020204030204" pitchFamily="34" charset="0"/>
                <a:cs typeface="Calibri" panose="020F0502020204030204" pitchFamily="34" charset="0"/>
                <a:hlinkClick r:id="rId2" tooltip="https://laurea.jobteaser.com/fi/handbook/themes/4356"/>
              </a:rPr>
              <a:t>JobTeaser</a:t>
            </a:r>
            <a:r>
              <a:rPr lang="fi-FI" b="0" dirty="0">
                <a:latin typeface="Calibri" panose="020F0502020204030204" pitchFamily="34" charset="0"/>
                <a:cs typeface="Calibri" panose="020F0502020204030204" pitchFamily="34" charset="0"/>
                <a:hlinkClick r:id="rId2" tooltip="https://laurea.jobteaser.com/fi/handbook/themes/4356"/>
              </a:rPr>
              <a:t>-alustalta</a:t>
            </a:r>
            <a:r>
              <a:rPr lang="fi-FI" b="0" dirty="0">
                <a:latin typeface="Calibri" panose="020F0502020204030204" pitchFamily="34" charset="0"/>
                <a:cs typeface="Calibri" panose="020F0502020204030204" pitchFamily="34" charset="0"/>
              </a:rPr>
              <a:t>. Tietojen kokoamisessa on hyödynnetty uraseurannan tuloksia. Aloittain kootuista tietopaketeista löytyy mm. alojen yleisimmät työnimikkeet, palkkatietoa sekä tietoa työllistymisestä.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D3653-73A1-EF0D-93E5-24F60D39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957" y="931616"/>
            <a:ext cx="3395766" cy="37737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3C9DB9-6A91-8E05-19EA-2E11F25D4BA0}"/>
              </a:ext>
            </a:extLst>
          </p:cNvPr>
          <p:cNvSpPr txBox="1">
            <a:spLocks/>
          </p:cNvSpPr>
          <p:nvPr/>
        </p:nvSpPr>
        <p:spPr>
          <a:xfrm>
            <a:off x="4968437" y="3944263"/>
            <a:ext cx="1478756" cy="717821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AVOP 2023: t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yöelämäneuvonta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Osviitta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0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B61A-B7BB-4F7D-FE10-824A5021F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49" y="208280"/>
            <a:ext cx="5859237" cy="814977"/>
          </a:xfrm>
        </p:spPr>
        <p:txBody>
          <a:bodyPr/>
          <a:lstStyle/>
          <a:p>
            <a:r>
              <a:rPr lang="fi-FI" dirty="0"/>
              <a:t>Koulutusten kehittäminen ja opetussuunnitelmatyö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37CA-82E1-649D-B5FB-FCB2C26612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9" y="1118325"/>
            <a:ext cx="2562215" cy="4025175"/>
          </a:xfrm>
        </p:spPr>
        <p:txBody>
          <a:bodyPr/>
          <a:lstStyle/>
          <a:p>
            <a:r>
              <a:rPr lang="fi-FI" sz="1400" b="0" dirty="0">
                <a:latin typeface="Calibri" panose="020F0502020204030204" pitchFamily="34" charset="0"/>
                <a:cs typeface="Calibri" panose="020F0502020204030204" pitchFamily="34" charset="0"/>
              </a:rPr>
              <a:t>Uraseurannan tuloksia hyödynnetään koulutusten kehittämisessä ja opetussuunnitelmien uudistamisessa. Tavoitteena on tuottaa sellaista osaamista, jota tulevaisuuden työelämä tarvitsee. Työelämäkompetenssien osaamistavoitteet sisällytetään moduulien ja/tai opintojaksojen/projektien tavoitteisiin tai toteutuksen tavoitteisiin.</a:t>
            </a:r>
          </a:p>
          <a:p>
            <a:r>
              <a:rPr lang="fi-FI" sz="1400" b="0" dirty="0">
                <a:latin typeface="Calibri" panose="020F0502020204030204" pitchFamily="34" charset="0"/>
                <a:cs typeface="Calibri" panose="020F0502020204030204" pitchFamily="34" charset="0"/>
              </a:rPr>
              <a:t>Laurean avainkumppaniyhteistyö mahdollistaa työelämäkompetenssien kehittymisen. 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89088-D924-6F00-524E-C01E9AE6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47" y="3194360"/>
            <a:ext cx="4228382" cy="185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B8625-A2EA-F736-215D-A7A5DD0A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61" y="1023257"/>
            <a:ext cx="2819622" cy="1924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B0CF0-4C65-C60D-77E5-C0C4DCAA0CE4}"/>
              </a:ext>
            </a:extLst>
          </p:cNvPr>
          <p:cNvSpPr txBox="1"/>
          <p:nvPr/>
        </p:nvSpPr>
        <p:spPr>
          <a:xfrm>
            <a:off x="5661015" y="3150170"/>
            <a:ext cx="132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Uraseuranta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532F8-E0FE-D775-5FF9-4B7E543B0ABF}"/>
              </a:ext>
            </a:extLst>
          </p:cNvPr>
          <p:cNvSpPr txBox="1"/>
          <p:nvPr/>
        </p:nvSpPr>
        <p:spPr>
          <a:xfrm>
            <a:off x="5421085" y="2147484"/>
            <a:ext cx="13280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Laurean yleiset, yhtyeiset työelämäkompetenssit tutkintoon johtavassa koulutuksessa</a:t>
            </a:r>
          </a:p>
        </p:txBody>
      </p:sp>
    </p:spTree>
    <p:extLst>
      <p:ext uri="{BB962C8B-B14F-4D97-AF65-F5344CB8AC3E}">
        <p14:creationId xmlns:p14="http://schemas.microsoft.com/office/powerpoint/2010/main" val="362978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54F2-A719-D41F-21B8-D5A9C5725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78" y="243925"/>
            <a:ext cx="5786666" cy="677092"/>
          </a:xfrm>
        </p:spPr>
        <p:txBody>
          <a:bodyPr/>
          <a:lstStyle/>
          <a:p>
            <a:r>
              <a:rPr lang="fi-FI" dirty="0"/>
              <a:t>Jatkuva oppiminen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298C0-5E23-3CA0-5AB2-8C29ACF3F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64250"/>
            <a:ext cx="4792435" cy="2795821"/>
          </a:xfrm>
        </p:spPr>
        <p:txBody>
          <a:bodyPr/>
          <a:lstStyle/>
          <a:p>
            <a:r>
              <a:rPr lang="fi-FI" b="0" dirty="0">
                <a:latin typeface="Calibri" panose="020F0502020204030204" pitchFamily="34" charset="0"/>
                <a:cs typeface="Calibri" panose="020F0502020204030204" pitchFamily="34" charset="0"/>
              </a:rPr>
              <a:t>Uraseurannan tuloksia hyödynnetään jatkuvan oppimisen koulutustuotteiden kehittämisessä.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F287-A4A0-439D-4542-E864FAFD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2" y="1889655"/>
            <a:ext cx="4270020" cy="178126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94E3C6-664C-1ADC-3633-49BC5476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91" y="3779549"/>
            <a:ext cx="2164444" cy="269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CD543-D87F-0CB1-8557-B57104770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77" y="4656894"/>
            <a:ext cx="2632413" cy="467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43C8C4-25CF-0B60-F276-9B3DC022E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7" y="4068313"/>
            <a:ext cx="2015301" cy="245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777E25-489C-F8DF-ED19-6A061644C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7" y="4400786"/>
            <a:ext cx="2179702" cy="1955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5A2E96-109A-DE47-AAAE-1E1E58C99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348" y="4398221"/>
            <a:ext cx="1154566" cy="2378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D25949-5168-3C66-9DC5-31B3E0F9646B}"/>
              </a:ext>
            </a:extLst>
          </p:cNvPr>
          <p:cNvSpPr txBox="1"/>
          <p:nvPr/>
        </p:nvSpPr>
        <p:spPr>
          <a:xfrm>
            <a:off x="4382922" y="734537"/>
            <a:ext cx="252220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/>
              <a:t>Jatkokoulutustarpeita /uraseuranta 2023: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Ammattiani tukevaa. Ei täysipäiväistä tai liian työlästä opiskelua, joka vaatisi paljon töistä poissaoloa tai suurta rahallista panosta (10)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Esimies- ja johtamiskoulutus (8)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Sertifikaatti/lisenssikoulutus (5) 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Taloushallinnon opinnot (4)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Yrittäjyysopinnot (4)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Teknologiaspesifejä lisäkoulutuksia (2)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Standardit ja niihin liittyvät pätevyydet (2) 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Kehittämis- sekä ennakoinnin koulutus (2)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/>
              <a:t>Päihdepuolen syventävät opinnot (3)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i-FI" sz="1300" dirty="0" err="1"/>
              <a:t>Avekki</a:t>
            </a:r>
            <a:r>
              <a:rPr lang="fi-FI" sz="1300" dirty="0"/>
              <a:t>-koulutus (väkivallan ennaltaehkäisy)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36CF39-7281-DA11-1259-024638A11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034" y="4113287"/>
            <a:ext cx="2220342" cy="2093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DC1FF8-59E4-D516-4C36-9245A8869A68}"/>
              </a:ext>
            </a:extLst>
          </p:cNvPr>
          <p:cNvSpPr txBox="1"/>
          <p:nvPr/>
        </p:nvSpPr>
        <p:spPr>
          <a:xfrm>
            <a:off x="3413905" y="1886582"/>
            <a:ext cx="10504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rgbClr val="000000"/>
                </a:solidFill>
                <a:latin typeface="Calibri" panose="020F0502020204030204"/>
              </a:rPr>
              <a:t>U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raseuranta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450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AE11-1F32-472B-02B1-335718074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Kiitos &amp; antoisaa seminaaripäivää kaikille!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5C6B-8B48-F276-2CE3-9F528A08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0" y="2675971"/>
            <a:ext cx="6164499" cy="19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sidia - vaihtoehto 1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osiaaliset mediat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Lopetus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idia - vaihtoehto 2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rea_slideshow_standard_size" id="{E456B601-3197-5043-A78C-F32A970D497A}" vid="{E368F9A7-C60F-E842-8259-E119367C8CA0}"/>
    </a:ext>
  </a:extLst>
</a:theme>
</file>

<file path=ppt/theme/theme3.xml><?xml version="1.0" encoding="utf-8"?>
<a:theme xmlns:a="http://schemas.openxmlformats.org/drawingml/2006/main" name="Kansidia - vaihtoehto 3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sältösivu - vaihtoehto 1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sältösivu - vaihtoehto 2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sältösivu - vaihtoehto 3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isältösivu - EduGATE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AMK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mpuskartta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513838202D747899B47B2B2B28B25" ma:contentTypeVersion="8" ma:contentTypeDescription="Create a new document." ma:contentTypeScope="" ma:versionID="020775d26850829b945393cb408b5f25">
  <xsd:schema xmlns:xsd="http://www.w3.org/2001/XMLSchema" xmlns:xs="http://www.w3.org/2001/XMLSchema" xmlns:p="http://schemas.microsoft.com/office/2006/metadata/properties" xmlns:ns2="92b93c3c-7fb5-4ffe-9f88-5540a8c338ae" targetNamespace="http://schemas.microsoft.com/office/2006/metadata/properties" ma:root="true" ma:fieldsID="a7fc878552e4c243bf0ce4031ae2711c" ns2:_="">
    <xsd:import namespace="92b93c3c-7fb5-4ffe-9f88-5540a8c338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93c3c-7fb5-4ffe-9f88-5540a8c33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E62E7D-EA5B-4411-9B83-F10AA0C54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b93c3c-7fb5-4ffe-9f88-5540a8c33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F46C9-AA88-4853-B612-20DEDE3F44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EB6CB4-7B80-4C5C-A11C-4461049555B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2b93c3c-7fb5-4ffe-9f88-5540a8c338a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Laurea_slideshow_standard_size</Template>
  <TotalTime>10493</TotalTime>
  <Words>278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Corbel</vt:lpstr>
      <vt:lpstr>Wingdings</vt:lpstr>
      <vt:lpstr>Kansidia - vaihtoehto 1</vt:lpstr>
      <vt:lpstr>Kansidia - vaihtoehto 2</vt:lpstr>
      <vt:lpstr>Kansidia - vaihtoehto 3</vt:lpstr>
      <vt:lpstr>Sisältösivu - vaihtoehto 1</vt:lpstr>
      <vt:lpstr>Sisältösivu - vaihtoehto 2</vt:lpstr>
      <vt:lpstr>Sisältösivu - vaihtoehto 3</vt:lpstr>
      <vt:lpstr>Sisältösivu - EduGATE</vt:lpstr>
      <vt:lpstr>3AMK</vt:lpstr>
      <vt:lpstr>Kampuskartta</vt:lpstr>
      <vt:lpstr>Sosiaaliset mediat</vt:lpstr>
      <vt:lpstr>Lopetus</vt:lpstr>
      <vt:lpstr>Custom Design</vt:lpstr>
      <vt:lpstr>Uraseurantatulosten hyödyntäminen Laurea-ammattikorkeakoulussa  </vt:lpstr>
      <vt:lpstr>Uraseurantatulosten käsittely/hyödyntäminen</vt:lpstr>
      <vt:lpstr>Uraohjaus</vt:lpstr>
      <vt:lpstr>Koulutusten kehittäminen ja opetussuunnitelmatyö</vt:lpstr>
      <vt:lpstr>Jatkuva oppiminen</vt:lpstr>
      <vt:lpstr>Kiitos &amp; antoisaa seminaaripäivää kaikille!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 Niemi</dc:creator>
  <cp:lastModifiedBy>Jouni Koski</cp:lastModifiedBy>
  <cp:revision>340</cp:revision>
  <cp:lastPrinted>2020-09-30T13:40:48Z</cp:lastPrinted>
  <dcterms:created xsi:type="dcterms:W3CDTF">2018-01-10T09:40:39Z</dcterms:created>
  <dcterms:modified xsi:type="dcterms:W3CDTF">2024-03-12T10:20:18Z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0x010100DD2513838202D747899B47B2B2B28B25</vt:lpwstr>
  </property>
  <property fmtid="{D5CDD505-2E9C-101B-9397-08002B2CF9AE}" pid="3" name="TaxonomyTextField_LaureaDocumentLanguage">
    <vt:lpwstr>1035;#Suomi|d889c693-5748-4b1f-9ba0-044f617dea1e</vt:lpwstr>
  </property>
  <property fmtid="{D5CDD505-2E9C-101B-9397-08002B2CF9AE}" pid="4" name="TaxonomyTextField_LaureaConfidentiality">
    <vt:lpwstr>1035;#Sisäinen|0da39d2c-72bb-4345-9ac0-c64d6ac7ed4a</vt:lpwstr>
  </property>
  <property fmtid="{D5CDD505-2E9C-101B-9397-08002B2CF9AE}" pid="5" name="TaxCatchAll">
    <vt:lpwstr>2;#1035;;#Suomi|d889c693-5748-4b1f-9ba0-044f617dea1e;#1;#1035;;#Sisäinen|0da39d2c-72bb-4345-9ac0-c64d6ac7ed4a</vt:lpwstr>
  </property>
  <property fmtid="{D5CDD505-2E9C-101B-9397-08002B2CF9AE}" pid="6" name="LaureaConfidentiality">
    <vt:lpwstr>1;#1035;#Sisäinen|0da39d2c-72bb-4345-9ac0-c64d6ac7ed4a</vt:lpwstr>
  </property>
  <property fmtid="{D5CDD505-2E9C-101B-9397-08002B2CF9AE}" pid="7" name="LaureaDocumentLanguage">
    <vt:lpwstr>2;#1035;#Suomi|d889c693-5748-4b1f-9ba0-044f617dea1e</vt:lpwstr>
  </property>
</Properties>
</file>