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848" r:id="rId4"/>
    <p:sldMasterId id="2147483873" r:id="rId5"/>
  </p:sldMasterIdLst>
  <p:notesMasterIdLst>
    <p:notesMasterId r:id="rId15"/>
  </p:notesMasterIdLst>
  <p:handoutMasterIdLst>
    <p:handoutMasterId r:id="rId16"/>
  </p:handoutMasterIdLst>
  <p:sldIdLst>
    <p:sldId id="566" r:id="rId6"/>
    <p:sldId id="257" r:id="rId7"/>
    <p:sldId id="258" r:id="rId8"/>
    <p:sldId id="298" r:id="rId9"/>
    <p:sldId id="603" r:id="rId10"/>
    <p:sldId id="587" r:id="rId11"/>
    <p:sldId id="597" r:id="rId12"/>
    <p:sldId id="601" r:id="rId13"/>
    <p:sldId id="585" r:id="rId14"/>
  </p:sldIdLst>
  <p:sldSz cx="12192000" cy="6858000"/>
  <p:notesSz cx="7099300" cy="10234613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ina Pajula" initials="LP" lastIdx="8" clrIdx="0">
    <p:extLst>
      <p:ext uri="{19B8F6BF-5375-455C-9EA6-DF929625EA0E}">
        <p15:presenceInfo xmlns:p15="http://schemas.microsoft.com/office/powerpoint/2012/main" userId="d626e38158d85e9f" providerId="Windows Live"/>
      </p:ext>
    </p:extLst>
  </p:cmAuthor>
  <p:cmAuthor id="2" name="Sillanpää Elli" initials="SE" lastIdx="5" clrIdx="1">
    <p:extLst>
      <p:ext uri="{19B8F6BF-5375-455C-9EA6-DF929625EA0E}">
        <p15:presenceInfo xmlns:p15="http://schemas.microsoft.com/office/powerpoint/2012/main" userId="S::Elli.Sillanpaa@turkuamk.fi::ee0c26c2-4a7b-4096-8f59-f2158a8e1a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0E5E"/>
    <a:srgbClr val="F385C6"/>
    <a:srgbClr val="EA269B"/>
    <a:srgbClr val="00A3A6"/>
    <a:srgbClr val="FFFFFF"/>
    <a:srgbClr val="FFD200"/>
    <a:srgbClr val="00615A"/>
    <a:srgbClr val="363534"/>
    <a:srgbClr val="000000"/>
    <a:srgbClr val="ABE4D4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110F40-A484-416A-BDAD-F986F6EABBE6}" v="40" dt="2025-03-19T11:05:19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60"/>
  </p:normalViewPr>
  <p:slideViewPr>
    <p:cSldViewPr snapToGrid="0">
      <p:cViewPr varScale="1">
        <p:scale>
          <a:sx n="60" d="100"/>
          <a:sy n="60" d="100"/>
        </p:scale>
        <p:origin x="88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tuas365.sharepoint.com/sites/Uraseurantaverkosto278/Jaetut%20asiakirjat/Syksyn%202020%20totetutus/2024/Vastausten%20kertyminen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tuas365.sharepoint.com/sites/Uraseurantaverkosto278/Jaetut%20asiakirjat/Syksyn%202020%20totetutus/2024/Vastausten%20kertyminen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tuas365.sharepoint.com/sites/Uraseurantaverkosto278/Jaetut%20asiakirjat/Syksyn%202020%20totetutus/2024/Vastausten%20kertyminen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tuas365.sharepoint.com/sites/Uraseurantaverkosto278/Jaetut%20asiakirjat/Syksyn%202020%20totetutus/2024/Vastausten%20kertyminen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'valtakunnalliset vastaus%'!$C$22</c:f>
              <c:strCache>
                <c:ptCount val="1"/>
                <c:pt idx="0">
                  <c:v>amk-tutkinnot</c:v>
                </c:pt>
              </c:strCache>
            </c:strRef>
          </c:tx>
          <c:spPr>
            <a:solidFill>
              <a:srgbClr val="FBDDF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'valtakunnalliset vastaus%'!$B$23:$B$28</c:f>
              <c:strCache>
                <c:ptCount val="6"/>
                <c:pt idx="0">
                  <c:v>2019/2014</c:v>
                </c:pt>
                <c:pt idx="1">
                  <c:v>2020/2015</c:v>
                </c:pt>
                <c:pt idx="2">
                  <c:v>2021/2016</c:v>
                </c:pt>
                <c:pt idx="3">
                  <c:v>2022/2017</c:v>
                </c:pt>
                <c:pt idx="4">
                  <c:v>2023/2018</c:v>
                </c:pt>
                <c:pt idx="5">
                  <c:v>2024/2019</c:v>
                </c:pt>
              </c:strCache>
            </c:strRef>
          </c:cat>
          <c:val>
            <c:numRef>
              <c:f>'valtakunnalliset vastaus%'!$C$23:$C$28</c:f>
              <c:numCache>
                <c:formatCode>0.0\ %</c:formatCode>
                <c:ptCount val="6"/>
                <c:pt idx="0">
                  <c:v>0.33900000000000002</c:v>
                </c:pt>
                <c:pt idx="1">
                  <c:v>0.33400000000000002</c:v>
                </c:pt>
                <c:pt idx="2">
                  <c:v>0.371</c:v>
                </c:pt>
                <c:pt idx="3">
                  <c:v>0.40799999999999997</c:v>
                </c:pt>
                <c:pt idx="4">
                  <c:v>0.42899999999999999</c:v>
                </c:pt>
                <c:pt idx="5">
                  <c:v>0.41399999999999998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47-4123-B970-1F3724941F36}"/>
            </c:ext>
          </c:extLst>
        </c:ser>
        <c:ser>
          <c:idx val="1"/>
          <c:order val="1"/>
          <c:tx>
            <c:strRef>
              <c:f>'valtakunnalliset vastaus%'!$D$22</c:f>
              <c:strCache>
                <c:ptCount val="1"/>
                <c:pt idx="0">
                  <c:v>yamk-tutkinnot </c:v>
                </c:pt>
              </c:strCache>
            </c:strRef>
          </c:tx>
          <c:spPr>
            <a:solidFill>
              <a:srgbClr val="F389D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389D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5147-4123-B970-1F3724941F3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'valtakunnalliset vastaus%'!$B$23:$B$28</c:f>
              <c:strCache>
                <c:ptCount val="6"/>
                <c:pt idx="0">
                  <c:v>2019/2014</c:v>
                </c:pt>
                <c:pt idx="1">
                  <c:v>2020/2015</c:v>
                </c:pt>
                <c:pt idx="2">
                  <c:v>2021/2016</c:v>
                </c:pt>
                <c:pt idx="3">
                  <c:v>2022/2017</c:v>
                </c:pt>
                <c:pt idx="4">
                  <c:v>2023/2018</c:v>
                </c:pt>
                <c:pt idx="5">
                  <c:v>2024/2019</c:v>
                </c:pt>
              </c:strCache>
            </c:strRef>
          </c:cat>
          <c:val>
            <c:numRef>
              <c:f>'valtakunnalliset vastaus%'!$D$23:$D$28</c:f>
              <c:numCache>
                <c:formatCode>0.0\ %</c:formatCode>
                <c:ptCount val="6"/>
                <c:pt idx="0">
                  <c:v>0.38900000000000001</c:v>
                </c:pt>
                <c:pt idx="1">
                  <c:v>0.39900000000000002</c:v>
                </c:pt>
                <c:pt idx="2">
                  <c:v>0.44900000000000001</c:v>
                </c:pt>
                <c:pt idx="3">
                  <c:v>0.45800000000000002</c:v>
                </c:pt>
                <c:pt idx="4">
                  <c:v>0.48799999999999999</c:v>
                </c:pt>
                <c:pt idx="5">
                  <c:v>0.47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147-4123-B970-1F3724941F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07901967"/>
        <c:axId val="1607907247"/>
      </c:barChart>
      <c:lineChart>
        <c:grouping val="standard"/>
        <c:varyColors val="0"/>
        <c:ser>
          <c:idx val="2"/>
          <c:order val="2"/>
          <c:tx>
            <c:strRef>
              <c:f>'valtakunnalliset vastaus%'!$E$22</c:f>
              <c:strCache>
                <c:ptCount val="1"/>
                <c:pt idx="0">
                  <c:v>Kaikki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'valtakunnalliset vastaus%'!$B$23:$B$28</c:f>
              <c:strCache>
                <c:ptCount val="6"/>
                <c:pt idx="0">
                  <c:v>2019/2014</c:v>
                </c:pt>
                <c:pt idx="1">
                  <c:v>2020/2015</c:v>
                </c:pt>
                <c:pt idx="2">
                  <c:v>2021/2016</c:v>
                </c:pt>
                <c:pt idx="3">
                  <c:v>2022/2017</c:v>
                </c:pt>
                <c:pt idx="4">
                  <c:v>2023/2018</c:v>
                </c:pt>
                <c:pt idx="5">
                  <c:v>2024/2019</c:v>
                </c:pt>
              </c:strCache>
            </c:strRef>
          </c:cat>
          <c:val>
            <c:numRef>
              <c:f>'valtakunnalliset vastaus%'!$E$23:$E$28</c:f>
              <c:numCache>
                <c:formatCode>0.00%</c:formatCode>
                <c:ptCount val="6"/>
                <c:pt idx="0">
                  <c:v>0.34300000000000003</c:v>
                </c:pt>
                <c:pt idx="1">
                  <c:v>0.34</c:v>
                </c:pt>
                <c:pt idx="2">
                  <c:v>0.379</c:v>
                </c:pt>
                <c:pt idx="3">
                  <c:v>0.41399999999999998</c:v>
                </c:pt>
                <c:pt idx="4">
                  <c:v>0.436</c:v>
                </c:pt>
                <c:pt idx="5">
                  <c:v>0.42099999999999999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47-4123-B970-1F3724941F3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07901967"/>
        <c:axId val="1607907247"/>
      </c:lineChart>
      <c:catAx>
        <c:axId val="1607901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7907247"/>
        <c:crosses val="autoZero"/>
        <c:auto val="1"/>
        <c:lblAlgn val="ctr"/>
        <c:lblOffset val="100"/>
        <c:noMultiLvlLbl val="0"/>
      </c:catAx>
      <c:valAx>
        <c:axId val="16079072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\ 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7901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i-FI" sz="2800" b="1" i="0" u="none" strike="noStrike" kern="1200" spc="0" baseline="0">
                <a:solidFill>
                  <a:srgbClr val="00A3A6"/>
                </a:solidFill>
                <a:latin typeface="+mj-lt"/>
                <a:ea typeface="+mn-ea"/>
                <a:cs typeface="+mn-cs"/>
              </a:defRPr>
            </a:pPr>
            <a:r>
              <a:rPr lang="fi-FI" sz="2800" b="1" i="0" u="none" strike="noStrike" kern="1200" spc="0" baseline="0">
                <a:solidFill>
                  <a:srgbClr val="00A3A6"/>
                </a:solidFill>
                <a:latin typeface="+mj-lt"/>
                <a:ea typeface="+mn-ea"/>
                <a:cs typeface="+mn-cs"/>
              </a:rPr>
              <a:t>Vastausprosentit 2022</a:t>
            </a:r>
          </a:p>
        </c:rich>
      </c:tx>
      <c:layout>
        <c:manualLayout>
          <c:xMode val="edge"/>
          <c:yMode val="edge"/>
          <c:x val="0.1959779342920844"/>
          <c:y val="1.22202591047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fi-FI" sz="2800" b="1" i="0" u="none" strike="noStrike" kern="1200" spc="0" baseline="0">
              <a:solidFill>
                <a:srgbClr val="00A3A6"/>
              </a:solidFill>
              <a:latin typeface="+mj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77657375"/>
        <c:axId val="677656543"/>
      </c:barChart>
      <c:catAx>
        <c:axId val="6776573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7656543"/>
        <c:crosses val="autoZero"/>
        <c:auto val="1"/>
        <c:lblAlgn val="ctr"/>
        <c:lblOffset val="100"/>
        <c:noMultiLvlLbl val="0"/>
      </c:catAx>
      <c:valAx>
        <c:axId val="677656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7657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Alakohtaisuus!$B$3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30E5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Alakohtaisuus!$A$4:$A$15</c:f>
              <c:strCache>
                <c:ptCount val="12"/>
                <c:pt idx="0">
                  <c:v>Kauppa, hallinto ja oikeustieteet</c:v>
                </c:pt>
                <c:pt idx="1">
                  <c:v>Tietojenkäsittely ja tietoliikenne</c:v>
                </c:pt>
                <c:pt idx="2">
                  <c:v>Humanistiset alat</c:v>
                </c:pt>
                <c:pt idx="3">
                  <c:v>Palvelualat</c:v>
                </c:pt>
                <c:pt idx="4">
                  <c:v>Taiteet ja kulttuurialat</c:v>
                </c:pt>
                <c:pt idx="5">
                  <c:v>Tekniikan alat</c:v>
                </c:pt>
                <c:pt idx="6">
                  <c:v>Terveys- ja hyvinvointialat</c:v>
                </c:pt>
                <c:pt idx="7">
                  <c:v>Luonnontieteet</c:v>
                </c:pt>
                <c:pt idx="8">
                  <c:v>Kasvatusalat</c:v>
                </c:pt>
                <c:pt idx="9">
                  <c:v>Maa- ja metsätalousalat</c:v>
                </c:pt>
                <c:pt idx="10">
                  <c:v>Lääketieteet</c:v>
                </c:pt>
                <c:pt idx="11">
                  <c:v>Yhteiskunnalliset alat</c:v>
                </c:pt>
              </c:strCache>
            </c:strRef>
          </c:cat>
          <c:val>
            <c:numRef>
              <c:f>Alakohtaisuus!$B$4:$B$15</c:f>
              <c:numCache>
                <c:formatCode>0.00%</c:formatCode>
                <c:ptCount val="12"/>
                <c:pt idx="0">
                  <c:v>0.373</c:v>
                </c:pt>
                <c:pt idx="1">
                  <c:v>0.40600000000000003</c:v>
                </c:pt>
                <c:pt idx="2">
                  <c:v>0.41499999999999998</c:v>
                </c:pt>
                <c:pt idx="3">
                  <c:v>0.42</c:v>
                </c:pt>
                <c:pt idx="4">
                  <c:v>0.42699999999999999</c:v>
                </c:pt>
                <c:pt idx="5">
                  <c:v>0.43099999999999999</c:v>
                </c:pt>
                <c:pt idx="6">
                  <c:v>0.443</c:v>
                </c:pt>
                <c:pt idx="7">
                  <c:v>0.44400000000000001</c:v>
                </c:pt>
                <c:pt idx="8">
                  <c:v>0.44900000000000001</c:v>
                </c:pt>
                <c:pt idx="9">
                  <c:v>0.45100000000000001</c:v>
                </c:pt>
                <c:pt idx="10">
                  <c:v>0.45200000000000001</c:v>
                </c:pt>
                <c:pt idx="11">
                  <c:v>0.49299999999999999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5-4CB0-9DF0-AE05CD5A550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33673471"/>
        <c:axId val="1533675391"/>
      </c:barChart>
      <c:catAx>
        <c:axId val="153367347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33675391"/>
        <c:crosses val="autoZero"/>
        <c:auto val="1"/>
        <c:lblAlgn val="ctr"/>
        <c:lblOffset val="100"/>
        <c:noMultiLvlLbl val="0"/>
      </c:catAx>
      <c:valAx>
        <c:axId val="153367539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5336734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fi-FI" sz="2800" b="1" i="0" u="none" strike="noStrike" kern="1200" spc="0" baseline="0">
                <a:solidFill>
                  <a:srgbClr val="00A3A6"/>
                </a:solidFill>
                <a:latin typeface="+mj-lt"/>
                <a:ea typeface="+mn-ea"/>
                <a:cs typeface="+mn-cs"/>
              </a:defRPr>
            </a:pPr>
            <a:r>
              <a:rPr lang="fi-FI" sz="2800" b="1" i="0" u="none" strike="noStrike" kern="1200" spc="0" baseline="0">
                <a:solidFill>
                  <a:srgbClr val="00A3A6"/>
                </a:solidFill>
                <a:latin typeface="+mj-lt"/>
                <a:ea typeface="+mn-ea"/>
                <a:cs typeface="+mn-cs"/>
              </a:rPr>
              <a:t>Vastausprosentit 2022</a:t>
            </a:r>
          </a:p>
        </c:rich>
      </c:tx>
      <c:layout>
        <c:manualLayout>
          <c:xMode val="edge"/>
          <c:yMode val="edge"/>
          <c:x val="0.1959779342920844"/>
          <c:y val="1.2220259104774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fi-FI" sz="2800" b="1" i="0" u="none" strike="noStrike" kern="1200" spc="0" baseline="0">
              <a:solidFill>
                <a:srgbClr val="00A3A6"/>
              </a:solidFill>
              <a:latin typeface="+mj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677657375"/>
        <c:axId val="677656543"/>
      </c:barChart>
      <c:catAx>
        <c:axId val="67765737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7656543"/>
        <c:crosses val="autoZero"/>
        <c:auto val="1"/>
        <c:lblAlgn val="ctr"/>
        <c:lblOffset val="100"/>
        <c:noMultiLvlLbl val="0"/>
      </c:catAx>
      <c:valAx>
        <c:axId val="6776565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765737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606320895"/>
        <c:axId val="1606319935"/>
      </c:barChart>
      <c:catAx>
        <c:axId val="1606320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6319935"/>
        <c:crosses val="autoZero"/>
        <c:auto val="1"/>
        <c:lblAlgn val="ctr"/>
        <c:lblOffset val="100"/>
        <c:noMultiLvlLbl val="0"/>
      </c:catAx>
      <c:valAx>
        <c:axId val="16063199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063208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'Vertailu 2019-24'!$D$1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'Vertailu 2019-24'!$A$2:$A$23</c:f>
              <c:strCache>
                <c:ptCount val="22"/>
                <c:pt idx="0">
                  <c:v>Arcada </c:v>
                </c:pt>
                <c:pt idx="1">
                  <c:v>Centria</c:v>
                </c:pt>
                <c:pt idx="2">
                  <c:v>Diak</c:v>
                </c:pt>
                <c:pt idx="3">
                  <c:v>Haaga-Helia </c:v>
                </c:pt>
                <c:pt idx="4">
                  <c:v>Humak</c:v>
                </c:pt>
                <c:pt idx="5">
                  <c:v>HAMK</c:v>
                </c:pt>
                <c:pt idx="6">
                  <c:v>JAMK</c:v>
                </c:pt>
                <c:pt idx="7">
                  <c:v>XAMK</c:v>
                </c:pt>
                <c:pt idx="8">
                  <c:v>KAMK</c:v>
                </c:pt>
                <c:pt idx="9">
                  <c:v>Karelia AMK</c:v>
                </c:pt>
                <c:pt idx="10">
                  <c:v>Lab             </c:v>
                </c:pt>
                <c:pt idx="11">
                  <c:v>Lapin AMK</c:v>
                </c:pt>
                <c:pt idx="12">
                  <c:v>Laurea </c:v>
                </c:pt>
                <c:pt idx="13">
                  <c:v>Metropolia </c:v>
                </c:pt>
                <c:pt idx="14">
                  <c:v>Novia</c:v>
                </c:pt>
                <c:pt idx="15">
                  <c:v>OAMK</c:v>
                </c:pt>
                <c:pt idx="16">
                  <c:v>SAMK</c:v>
                </c:pt>
                <c:pt idx="17">
                  <c:v>Savonia</c:v>
                </c:pt>
                <c:pt idx="18">
                  <c:v>SeAMK</c:v>
                </c:pt>
                <c:pt idx="19">
                  <c:v>TAMK</c:v>
                </c:pt>
                <c:pt idx="20">
                  <c:v>Turun AMK</c:v>
                </c:pt>
                <c:pt idx="21">
                  <c:v>VAMK</c:v>
                </c:pt>
              </c:strCache>
            </c:strRef>
          </c:cat>
          <c:val>
            <c:numRef>
              <c:f>'Vertailu 2019-24'!$D$2:$D$23</c:f>
              <c:numCache>
                <c:formatCode>General</c:formatCode>
                <c:ptCount val="22"/>
                <c:pt idx="0">
                  <c:v>44</c:v>
                </c:pt>
                <c:pt idx="1">
                  <c:v>23</c:v>
                </c:pt>
                <c:pt idx="2">
                  <c:v>31</c:v>
                </c:pt>
                <c:pt idx="3">
                  <c:v>31</c:v>
                </c:pt>
                <c:pt idx="4">
                  <c:v>35</c:v>
                </c:pt>
                <c:pt idx="5">
                  <c:v>30</c:v>
                </c:pt>
                <c:pt idx="6">
                  <c:v>24</c:v>
                </c:pt>
                <c:pt idx="7">
                  <c:v>27</c:v>
                </c:pt>
                <c:pt idx="8">
                  <c:v>25</c:v>
                </c:pt>
                <c:pt idx="9">
                  <c:v>22</c:v>
                </c:pt>
                <c:pt idx="10">
                  <c:v>31</c:v>
                </c:pt>
                <c:pt idx="11">
                  <c:v>34</c:v>
                </c:pt>
                <c:pt idx="12">
                  <c:v>39</c:v>
                </c:pt>
                <c:pt idx="13">
                  <c:v>29</c:v>
                </c:pt>
                <c:pt idx="14">
                  <c:v>50</c:v>
                </c:pt>
                <c:pt idx="15">
                  <c:v>47</c:v>
                </c:pt>
                <c:pt idx="16">
                  <c:v>34</c:v>
                </c:pt>
                <c:pt idx="17">
                  <c:v>59</c:v>
                </c:pt>
                <c:pt idx="18">
                  <c:v>40</c:v>
                </c:pt>
                <c:pt idx="19">
                  <c:v>31</c:v>
                </c:pt>
                <c:pt idx="20">
                  <c:v>34</c:v>
                </c:pt>
                <c:pt idx="2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A8-459B-A77F-87C39311066D}"/>
            </c:ext>
          </c:extLst>
        </c:ser>
        <c:ser>
          <c:idx val="3"/>
          <c:order val="1"/>
          <c:tx>
            <c:strRef>
              <c:f>'Vertailu 2019-24'!$E$1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'Vertailu 2019-24'!$A$2:$A$23</c:f>
              <c:strCache>
                <c:ptCount val="22"/>
                <c:pt idx="0">
                  <c:v>Arcada </c:v>
                </c:pt>
                <c:pt idx="1">
                  <c:v>Centria</c:v>
                </c:pt>
                <c:pt idx="2">
                  <c:v>Diak</c:v>
                </c:pt>
                <c:pt idx="3">
                  <c:v>Haaga-Helia </c:v>
                </c:pt>
                <c:pt idx="4">
                  <c:v>Humak</c:v>
                </c:pt>
                <c:pt idx="5">
                  <c:v>HAMK</c:v>
                </c:pt>
                <c:pt idx="6">
                  <c:v>JAMK</c:v>
                </c:pt>
                <c:pt idx="7">
                  <c:v>XAMK</c:v>
                </c:pt>
                <c:pt idx="8">
                  <c:v>KAMK</c:v>
                </c:pt>
                <c:pt idx="9">
                  <c:v>Karelia AMK</c:v>
                </c:pt>
                <c:pt idx="10">
                  <c:v>Lab             </c:v>
                </c:pt>
                <c:pt idx="11">
                  <c:v>Lapin AMK</c:v>
                </c:pt>
                <c:pt idx="12">
                  <c:v>Laurea </c:v>
                </c:pt>
                <c:pt idx="13">
                  <c:v>Metropolia </c:v>
                </c:pt>
                <c:pt idx="14">
                  <c:v>Novia</c:v>
                </c:pt>
                <c:pt idx="15">
                  <c:v>OAMK</c:v>
                </c:pt>
                <c:pt idx="16">
                  <c:v>SAMK</c:v>
                </c:pt>
                <c:pt idx="17">
                  <c:v>Savonia</c:v>
                </c:pt>
                <c:pt idx="18">
                  <c:v>SeAMK</c:v>
                </c:pt>
                <c:pt idx="19">
                  <c:v>TAMK</c:v>
                </c:pt>
                <c:pt idx="20">
                  <c:v>Turun AMK</c:v>
                </c:pt>
                <c:pt idx="21">
                  <c:v>VAMK</c:v>
                </c:pt>
              </c:strCache>
            </c:strRef>
          </c:cat>
          <c:val>
            <c:numRef>
              <c:f>'Vertailu 2019-24'!$E$2:$E$23</c:f>
              <c:numCache>
                <c:formatCode>General</c:formatCode>
                <c:ptCount val="22"/>
                <c:pt idx="0">
                  <c:v>46</c:v>
                </c:pt>
                <c:pt idx="1">
                  <c:v>32</c:v>
                </c:pt>
                <c:pt idx="2">
                  <c:v>33</c:v>
                </c:pt>
                <c:pt idx="3">
                  <c:v>34</c:v>
                </c:pt>
                <c:pt idx="4">
                  <c:v>33</c:v>
                </c:pt>
                <c:pt idx="5">
                  <c:v>35</c:v>
                </c:pt>
                <c:pt idx="6">
                  <c:v>32</c:v>
                </c:pt>
                <c:pt idx="7">
                  <c:v>34</c:v>
                </c:pt>
                <c:pt idx="8">
                  <c:v>31</c:v>
                </c:pt>
                <c:pt idx="9">
                  <c:v>30</c:v>
                </c:pt>
                <c:pt idx="10">
                  <c:v>27</c:v>
                </c:pt>
                <c:pt idx="11">
                  <c:v>31</c:v>
                </c:pt>
                <c:pt idx="12">
                  <c:v>42</c:v>
                </c:pt>
                <c:pt idx="13">
                  <c:v>35</c:v>
                </c:pt>
                <c:pt idx="14">
                  <c:v>60</c:v>
                </c:pt>
                <c:pt idx="15">
                  <c:v>46</c:v>
                </c:pt>
                <c:pt idx="16">
                  <c:v>38</c:v>
                </c:pt>
                <c:pt idx="17">
                  <c:v>37</c:v>
                </c:pt>
                <c:pt idx="18">
                  <c:v>43</c:v>
                </c:pt>
                <c:pt idx="19">
                  <c:v>57</c:v>
                </c:pt>
                <c:pt idx="20">
                  <c:v>39</c:v>
                </c:pt>
                <c:pt idx="2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A8-459B-A77F-87C39311066D}"/>
            </c:ext>
          </c:extLst>
        </c:ser>
        <c:ser>
          <c:idx val="4"/>
          <c:order val="2"/>
          <c:tx>
            <c:strRef>
              <c:f>'Vertailu 2019-24'!$F$1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'Vertailu 2019-24'!$A$2:$A$23</c:f>
              <c:strCache>
                <c:ptCount val="22"/>
                <c:pt idx="0">
                  <c:v>Arcada </c:v>
                </c:pt>
                <c:pt idx="1">
                  <c:v>Centria</c:v>
                </c:pt>
                <c:pt idx="2">
                  <c:v>Diak</c:v>
                </c:pt>
                <c:pt idx="3">
                  <c:v>Haaga-Helia </c:v>
                </c:pt>
                <c:pt idx="4">
                  <c:v>Humak</c:v>
                </c:pt>
                <c:pt idx="5">
                  <c:v>HAMK</c:v>
                </c:pt>
                <c:pt idx="6">
                  <c:v>JAMK</c:v>
                </c:pt>
                <c:pt idx="7">
                  <c:v>XAMK</c:v>
                </c:pt>
                <c:pt idx="8">
                  <c:v>KAMK</c:v>
                </c:pt>
                <c:pt idx="9">
                  <c:v>Karelia AMK</c:v>
                </c:pt>
                <c:pt idx="10">
                  <c:v>Lab             </c:v>
                </c:pt>
                <c:pt idx="11">
                  <c:v>Lapin AMK</c:v>
                </c:pt>
                <c:pt idx="12">
                  <c:v>Laurea </c:v>
                </c:pt>
                <c:pt idx="13">
                  <c:v>Metropolia </c:v>
                </c:pt>
                <c:pt idx="14">
                  <c:v>Novia</c:v>
                </c:pt>
                <c:pt idx="15">
                  <c:v>OAMK</c:v>
                </c:pt>
                <c:pt idx="16">
                  <c:v>SAMK</c:v>
                </c:pt>
                <c:pt idx="17">
                  <c:v>Savonia</c:v>
                </c:pt>
                <c:pt idx="18">
                  <c:v>SeAMK</c:v>
                </c:pt>
                <c:pt idx="19">
                  <c:v>TAMK</c:v>
                </c:pt>
                <c:pt idx="20">
                  <c:v>Turun AMK</c:v>
                </c:pt>
                <c:pt idx="21">
                  <c:v>VAMK</c:v>
                </c:pt>
              </c:strCache>
            </c:strRef>
          </c:cat>
          <c:val>
            <c:numRef>
              <c:f>'Vertailu 2019-24'!$F$2:$F$23</c:f>
              <c:numCache>
                <c:formatCode>0</c:formatCode>
                <c:ptCount val="22"/>
                <c:pt idx="0">
                  <c:v>44</c:v>
                </c:pt>
                <c:pt idx="1">
                  <c:v>31.5</c:v>
                </c:pt>
                <c:pt idx="2">
                  <c:v>54.2</c:v>
                </c:pt>
                <c:pt idx="3">
                  <c:v>44.5</c:v>
                </c:pt>
                <c:pt idx="4">
                  <c:v>47.7</c:v>
                </c:pt>
                <c:pt idx="5">
                  <c:v>31.3</c:v>
                </c:pt>
                <c:pt idx="6">
                  <c:v>34.4</c:v>
                </c:pt>
                <c:pt idx="7">
                  <c:v>31.1</c:v>
                </c:pt>
                <c:pt idx="8">
                  <c:v>38.9</c:v>
                </c:pt>
                <c:pt idx="9">
                  <c:v>34</c:v>
                </c:pt>
                <c:pt idx="10">
                  <c:v>33.4</c:v>
                </c:pt>
                <c:pt idx="11">
                  <c:v>56.7</c:v>
                </c:pt>
                <c:pt idx="12">
                  <c:v>43.3</c:v>
                </c:pt>
                <c:pt idx="13">
                  <c:v>35.5</c:v>
                </c:pt>
                <c:pt idx="14">
                  <c:v>55.5</c:v>
                </c:pt>
                <c:pt idx="15">
                  <c:v>45.4</c:v>
                </c:pt>
                <c:pt idx="16">
                  <c:v>32.799999999999997</c:v>
                </c:pt>
                <c:pt idx="17">
                  <c:v>42.9</c:v>
                </c:pt>
                <c:pt idx="18">
                  <c:v>42.7</c:v>
                </c:pt>
                <c:pt idx="19">
                  <c:v>52.3</c:v>
                </c:pt>
                <c:pt idx="20">
                  <c:v>46.4</c:v>
                </c:pt>
                <c:pt idx="21">
                  <c:v>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A8-459B-A77F-87C39311066D}"/>
            </c:ext>
          </c:extLst>
        </c:ser>
        <c:ser>
          <c:idx val="5"/>
          <c:order val="3"/>
          <c:tx>
            <c:strRef>
              <c:f>'Vertailu 2019-24'!$G$1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'Vertailu 2019-24'!$A$2:$A$23</c:f>
              <c:strCache>
                <c:ptCount val="22"/>
                <c:pt idx="0">
                  <c:v>Arcada </c:v>
                </c:pt>
                <c:pt idx="1">
                  <c:v>Centria</c:v>
                </c:pt>
                <c:pt idx="2">
                  <c:v>Diak</c:v>
                </c:pt>
                <c:pt idx="3">
                  <c:v>Haaga-Helia </c:v>
                </c:pt>
                <c:pt idx="4">
                  <c:v>Humak</c:v>
                </c:pt>
                <c:pt idx="5">
                  <c:v>HAMK</c:v>
                </c:pt>
                <c:pt idx="6">
                  <c:v>JAMK</c:v>
                </c:pt>
                <c:pt idx="7">
                  <c:v>XAMK</c:v>
                </c:pt>
                <c:pt idx="8">
                  <c:v>KAMK</c:v>
                </c:pt>
                <c:pt idx="9">
                  <c:v>Karelia AMK</c:v>
                </c:pt>
                <c:pt idx="10">
                  <c:v>Lab             </c:v>
                </c:pt>
                <c:pt idx="11">
                  <c:v>Lapin AMK</c:v>
                </c:pt>
                <c:pt idx="12">
                  <c:v>Laurea </c:v>
                </c:pt>
                <c:pt idx="13">
                  <c:v>Metropolia </c:v>
                </c:pt>
                <c:pt idx="14">
                  <c:v>Novia</c:v>
                </c:pt>
                <c:pt idx="15">
                  <c:v>OAMK</c:v>
                </c:pt>
                <c:pt idx="16">
                  <c:v>SAMK</c:v>
                </c:pt>
                <c:pt idx="17">
                  <c:v>Savonia</c:v>
                </c:pt>
                <c:pt idx="18">
                  <c:v>SeAMK</c:v>
                </c:pt>
                <c:pt idx="19">
                  <c:v>TAMK</c:v>
                </c:pt>
                <c:pt idx="20">
                  <c:v>Turun AMK</c:v>
                </c:pt>
                <c:pt idx="21">
                  <c:v>VAMK</c:v>
                </c:pt>
              </c:strCache>
            </c:strRef>
          </c:cat>
          <c:val>
            <c:numRef>
              <c:f>'Vertailu 2019-24'!$G$2:$G$23</c:f>
              <c:numCache>
                <c:formatCode>0</c:formatCode>
                <c:ptCount val="22"/>
                <c:pt idx="0">
                  <c:v>40.6</c:v>
                </c:pt>
                <c:pt idx="1">
                  <c:v>47.4</c:v>
                </c:pt>
                <c:pt idx="2">
                  <c:v>45</c:v>
                </c:pt>
                <c:pt idx="3">
                  <c:v>42.699999999999996</c:v>
                </c:pt>
                <c:pt idx="4">
                  <c:v>40.6</c:v>
                </c:pt>
                <c:pt idx="5">
                  <c:v>34</c:v>
                </c:pt>
                <c:pt idx="6">
                  <c:v>33.900000000000006</c:v>
                </c:pt>
                <c:pt idx="7">
                  <c:v>36.199999999999996</c:v>
                </c:pt>
                <c:pt idx="8">
                  <c:v>44.7</c:v>
                </c:pt>
                <c:pt idx="9">
                  <c:v>33</c:v>
                </c:pt>
                <c:pt idx="10">
                  <c:v>32.5</c:v>
                </c:pt>
                <c:pt idx="11">
                  <c:v>57.699999999999996</c:v>
                </c:pt>
                <c:pt idx="12">
                  <c:v>42.5</c:v>
                </c:pt>
                <c:pt idx="13">
                  <c:v>47</c:v>
                </c:pt>
                <c:pt idx="14">
                  <c:v>50.5</c:v>
                </c:pt>
                <c:pt idx="15">
                  <c:v>45</c:v>
                </c:pt>
                <c:pt idx="16">
                  <c:v>51.7</c:v>
                </c:pt>
                <c:pt idx="17">
                  <c:v>40.400000000000006</c:v>
                </c:pt>
                <c:pt idx="18">
                  <c:v>53.400000000000006</c:v>
                </c:pt>
                <c:pt idx="19">
                  <c:v>51.6</c:v>
                </c:pt>
                <c:pt idx="20">
                  <c:v>45.4</c:v>
                </c:pt>
                <c:pt idx="21">
                  <c:v>46.1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A8-459B-A77F-87C39311066D}"/>
            </c:ext>
          </c:extLst>
        </c:ser>
        <c:ser>
          <c:idx val="6"/>
          <c:order val="4"/>
          <c:tx>
            <c:strRef>
              <c:f>'Vertailu 2019-24'!$H$1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'Vertailu 2019-24'!$A$2:$A$23</c:f>
              <c:strCache>
                <c:ptCount val="22"/>
                <c:pt idx="0">
                  <c:v>Arcada </c:v>
                </c:pt>
                <c:pt idx="1">
                  <c:v>Centria</c:v>
                </c:pt>
                <c:pt idx="2">
                  <c:v>Diak</c:v>
                </c:pt>
                <c:pt idx="3">
                  <c:v>Haaga-Helia </c:v>
                </c:pt>
                <c:pt idx="4">
                  <c:v>Humak</c:v>
                </c:pt>
                <c:pt idx="5">
                  <c:v>HAMK</c:v>
                </c:pt>
                <c:pt idx="6">
                  <c:v>JAMK</c:v>
                </c:pt>
                <c:pt idx="7">
                  <c:v>XAMK</c:v>
                </c:pt>
                <c:pt idx="8">
                  <c:v>KAMK</c:v>
                </c:pt>
                <c:pt idx="9">
                  <c:v>Karelia AMK</c:v>
                </c:pt>
                <c:pt idx="10">
                  <c:v>Lab             </c:v>
                </c:pt>
                <c:pt idx="11">
                  <c:v>Lapin AMK</c:v>
                </c:pt>
                <c:pt idx="12">
                  <c:v>Laurea </c:v>
                </c:pt>
                <c:pt idx="13">
                  <c:v>Metropolia </c:v>
                </c:pt>
                <c:pt idx="14">
                  <c:v>Novia</c:v>
                </c:pt>
                <c:pt idx="15">
                  <c:v>OAMK</c:v>
                </c:pt>
                <c:pt idx="16">
                  <c:v>SAMK</c:v>
                </c:pt>
                <c:pt idx="17">
                  <c:v>Savonia</c:v>
                </c:pt>
                <c:pt idx="18">
                  <c:v>SeAMK</c:v>
                </c:pt>
                <c:pt idx="19">
                  <c:v>TAMK</c:v>
                </c:pt>
                <c:pt idx="20">
                  <c:v>Turun AMK</c:v>
                </c:pt>
                <c:pt idx="21">
                  <c:v>VAMK</c:v>
                </c:pt>
              </c:strCache>
            </c:strRef>
          </c:cat>
          <c:val>
            <c:numRef>
              <c:f>'Vertailu 2019-24'!$H$2:$H$23</c:f>
              <c:numCache>
                <c:formatCode>General</c:formatCode>
                <c:ptCount val="22"/>
                <c:pt idx="0">
                  <c:v>52.1</c:v>
                </c:pt>
                <c:pt idx="1">
                  <c:v>51.5</c:v>
                </c:pt>
                <c:pt idx="2">
                  <c:v>43.7</c:v>
                </c:pt>
                <c:pt idx="3">
                  <c:v>45</c:v>
                </c:pt>
                <c:pt idx="4">
                  <c:v>62.1</c:v>
                </c:pt>
                <c:pt idx="5">
                  <c:v>36</c:v>
                </c:pt>
                <c:pt idx="6">
                  <c:v>41.3</c:v>
                </c:pt>
                <c:pt idx="7">
                  <c:v>29.8</c:v>
                </c:pt>
                <c:pt idx="8">
                  <c:v>43.9</c:v>
                </c:pt>
                <c:pt idx="9">
                  <c:v>38</c:v>
                </c:pt>
                <c:pt idx="10">
                  <c:v>26.5</c:v>
                </c:pt>
                <c:pt idx="11">
                  <c:v>48</c:v>
                </c:pt>
                <c:pt idx="12">
                  <c:v>41.9</c:v>
                </c:pt>
                <c:pt idx="13">
                  <c:v>42.6</c:v>
                </c:pt>
                <c:pt idx="14">
                  <c:v>50.8</c:v>
                </c:pt>
                <c:pt idx="15">
                  <c:v>40</c:v>
                </c:pt>
                <c:pt idx="16">
                  <c:v>38.299999999999997</c:v>
                </c:pt>
                <c:pt idx="17">
                  <c:v>35.6</c:v>
                </c:pt>
                <c:pt idx="18">
                  <c:v>54.4</c:v>
                </c:pt>
                <c:pt idx="19">
                  <c:v>53.2</c:v>
                </c:pt>
                <c:pt idx="20">
                  <c:v>47.1</c:v>
                </c:pt>
                <c:pt idx="21">
                  <c:v>35.299999999999997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AA8-459B-A77F-87C3931106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23738528"/>
        <c:axId val="1665657328"/>
      </c:barChart>
      <c:catAx>
        <c:axId val="202373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665657328"/>
        <c:crosses val="autoZero"/>
        <c:auto val="1"/>
        <c:lblAlgn val="ctr"/>
        <c:lblOffset val="100"/>
        <c:noMultiLvlLbl val="0"/>
      </c:catAx>
      <c:valAx>
        <c:axId val="1665657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023738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0.06678</cdr:x>
      <cdr:y>0.02347</cdr:y>
    </cdr:from>
    <cdr:to>
      <cdr:x>0.91798</cdr:x>
      <cdr:y>0.10738</cdr:y>
    </cdr:to>
    <cdr:sp macro="" textlink="">
      <cdr:nvSpPr>
        <cdr:cNvPr id="2" name="Tekstiruutu 3">
          <a:extLst xmlns:a="http://schemas.openxmlformats.org/drawingml/2006/main">
            <a:ext uri="{FF2B5EF4-FFF2-40B4-BE49-F238E27FC236}">
              <a16:creationId xmlns:a16="http://schemas.microsoft.com/office/drawing/2014/main" id="{0C64985C-A560-98FE-B409-F06F55CAB83E}"/>
            </a:ext>
          </a:extLst>
        </cdr:cNvPr>
        <cdr:cNvSpPr txBox="1"/>
      </cdr:nvSpPr>
      <cdr:spPr>
        <a:xfrm xmlns:a="http://schemas.openxmlformats.org/drawingml/2006/main">
          <a:off x="689371" y="146343"/>
          <a:ext cx="878674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 err="1">
              <a:solidFill>
                <a:srgbClr val="00A3A6"/>
              </a:solidFill>
              <a:latin typeface="+mj-lt"/>
            </a:rPr>
            <a:t>Valtakunnalliset</a:t>
          </a:r>
          <a:r>
            <a:rPr lang="en-US" sz="2800" b="1" dirty="0">
              <a:solidFill>
                <a:srgbClr val="00A3A6"/>
              </a:solidFill>
              <a:latin typeface="+mj-lt"/>
            </a:rPr>
            <a:t> </a:t>
          </a:r>
          <a:r>
            <a:rPr lang="en-US" sz="2800" b="1" dirty="0" err="1">
              <a:solidFill>
                <a:srgbClr val="00A3A6"/>
              </a:solidFill>
              <a:latin typeface="+mj-lt"/>
            </a:rPr>
            <a:t>vastausprosentit</a:t>
          </a:r>
          <a:r>
            <a:rPr lang="en-US" sz="2800" b="1" dirty="0">
              <a:solidFill>
                <a:srgbClr val="00A3A6"/>
              </a:solidFill>
              <a:latin typeface="+mj-lt"/>
            </a:rPr>
            <a:t> 2024 </a:t>
          </a:r>
          <a:r>
            <a:rPr lang="en-US" sz="2800" b="1" dirty="0" err="1">
              <a:solidFill>
                <a:srgbClr val="00A3A6"/>
              </a:solidFill>
              <a:latin typeface="+mj-lt"/>
            </a:rPr>
            <a:t>koulutusaloittain</a:t>
          </a:r>
          <a:endParaRPr lang="fi-FI" sz="2800" b="1" dirty="0">
            <a:solidFill>
              <a:srgbClr val="00A3A6"/>
            </a:solidFill>
            <a:latin typeface="+mj-l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0.06678</cdr:x>
      <cdr:y>0.02347</cdr:y>
    </cdr:from>
    <cdr:to>
      <cdr:x>0.91798</cdr:x>
      <cdr:y>0.10738</cdr:y>
    </cdr:to>
    <cdr:sp macro="" textlink="">
      <cdr:nvSpPr>
        <cdr:cNvPr id="2" name="Tekstiruutu 3">
          <a:extLst xmlns:a="http://schemas.openxmlformats.org/drawingml/2006/main">
            <a:ext uri="{FF2B5EF4-FFF2-40B4-BE49-F238E27FC236}">
              <a16:creationId xmlns:a16="http://schemas.microsoft.com/office/drawing/2014/main" id="{0C64985C-A560-98FE-B409-F06F55CAB83E}"/>
            </a:ext>
          </a:extLst>
        </cdr:cNvPr>
        <cdr:cNvSpPr txBox="1"/>
      </cdr:nvSpPr>
      <cdr:spPr>
        <a:xfrm xmlns:a="http://schemas.openxmlformats.org/drawingml/2006/main">
          <a:off x="689371" y="146343"/>
          <a:ext cx="878674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fi-FI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 err="1">
              <a:solidFill>
                <a:srgbClr val="00A3A6"/>
              </a:solidFill>
              <a:latin typeface="+mj-lt"/>
            </a:rPr>
            <a:t>Valtakunnalliset</a:t>
          </a:r>
          <a:r>
            <a:rPr lang="en-US" sz="2800" b="1" dirty="0">
              <a:solidFill>
                <a:srgbClr val="00A3A6"/>
              </a:solidFill>
              <a:latin typeface="+mj-lt"/>
            </a:rPr>
            <a:t> </a:t>
          </a:r>
          <a:r>
            <a:rPr lang="en-US" sz="2800" b="1" dirty="0" err="1">
              <a:solidFill>
                <a:srgbClr val="00A3A6"/>
              </a:solidFill>
              <a:latin typeface="+mj-lt"/>
            </a:rPr>
            <a:t>vastausprosentit</a:t>
          </a:r>
          <a:r>
            <a:rPr lang="en-US" sz="2800" b="1" dirty="0">
              <a:solidFill>
                <a:srgbClr val="00A3A6"/>
              </a:solidFill>
              <a:latin typeface="+mj-lt"/>
            </a:rPr>
            <a:t> 2024 </a:t>
          </a:r>
          <a:r>
            <a:rPr lang="en-US" sz="2800" b="1" dirty="0" err="1">
              <a:solidFill>
                <a:srgbClr val="00A3A6"/>
              </a:solidFill>
              <a:latin typeface="+mj-lt"/>
            </a:rPr>
            <a:t>korkeakouluittain</a:t>
          </a:r>
          <a:endParaRPr lang="fi-FI" sz="2800" b="1" dirty="0">
            <a:solidFill>
              <a:srgbClr val="00A3A6"/>
            </a:solidFill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418" cy="513776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24" y="0"/>
            <a:ext cx="3076418" cy="513776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r">
              <a:defRPr sz="1200"/>
            </a:lvl1pPr>
          </a:lstStyle>
          <a:p>
            <a:fld id="{A8229614-FAC8-4618-B1BA-F3A93FB34BD0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38"/>
            <a:ext cx="3076418" cy="513776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24" y="9720838"/>
            <a:ext cx="3076418" cy="513776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r">
              <a:defRPr sz="1200"/>
            </a:lvl1pPr>
          </a:lstStyle>
          <a:p>
            <a:fld id="{68931838-6C43-4D43-8289-05D796B6C14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815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741" tIns="47370" rIns="94741" bIns="47370" rtlCol="0"/>
          <a:lstStyle>
            <a:lvl1pPr algn="r">
              <a:defRPr sz="1200"/>
            </a:lvl1pPr>
          </a:lstStyle>
          <a:p>
            <a:fld id="{6AD6C4EC-DBDB-4C77-AC23-087CDF58F4AF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41" tIns="47370" rIns="94741" bIns="4737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925407"/>
            <a:ext cx="5679440" cy="4029879"/>
          </a:xfrm>
          <a:prstGeom prst="rect">
            <a:avLst/>
          </a:prstGeom>
        </p:spPr>
        <p:txBody>
          <a:bodyPr vert="horz" lIns="94741" tIns="47370" rIns="94741" bIns="4737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741" tIns="47370" rIns="94741" bIns="47370" rtlCol="0" anchor="b"/>
          <a:lstStyle>
            <a:lvl1pPr algn="r">
              <a:defRPr sz="1200"/>
            </a:lvl1pPr>
          </a:lstStyle>
          <a:p>
            <a:fld id="{A6B8EAA3-D9FD-43A5-926D-F0A1DB323F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14197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Kysely</a:t>
            </a:r>
            <a:r>
              <a:rPr lang="en-US" dirty="0"/>
              <a:t> </a:t>
            </a:r>
            <a:r>
              <a:rPr lang="en-US" dirty="0" err="1"/>
              <a:t>s</a:t>
            </a:r>
            <a:r>
              <a:rPr dirty="0" err="1"/>
              <a:t>uomeksi</a:t>
            </a:r>
            <a:r>
              <a:rPr dirty="0"/>
              <a:t>, </a:t>
            </a:r>
            <a:r>
              <a:rPr dirty="0" err="1"/>
              <a:t>ruotsiksi</a:t>
            </a:r>
            <a:r>
              <a:rPr dirty="0"/>
              <a:t> ja </a:t>
            </a:r>
            <a:r>
              <a:rPr dirty="0" err="1"/>
              <a:t>englanniksi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Historiasta</a:t>
            </a:r>
            <a:r>
              <a:rPr lang="en-US" dirty="0"/>
              <a:t> </a:t>
            </a:r>
            <a:r>
              <a:rPr lang="en-US" dirty="0" err="1"/>
              <a:t>vähäsen</a:t>
            </a:r>
            <a:r>
              <a:rPr lang="en-US" dirty="0"/>
              <a:t>,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Kysely</a:t>
            </a:r>
            <a:r>
              <a:rPr lang="en-US" dirty="0"/>
              <a:t> ja </a:t>
            </a:r>
            <a:r>
              <a:rPr lang="en-US" dirty="0" err="1"/>
              <a:t>toimintamalli</a:t>
            </a:r>
            <a:r>
              <a:rPr lang="en-US" dirty="0"/>
              <a:t> </a:t>
            </a:r>
            <a:r>
              <a:rPr lang="en-US" dirty="0" err="1"/>
              <a:t>toteutettiin</a:t>
            </a:r>
            <a:r>
              <a:rPr lang="en-US" dirty="0"/>
              <a:t> </a:t>
            </a:r>
            <a:r>
              <a:rPr lang="en-US" dirty="0" err="1"/>
              <a:t>hankkeessa</a:t>
            </a:r>
            <a:r>
              <a:rPr lang="en-US" dirty="0"/>
              <a:t> jo </a:t>
            </a:r>
            <a:r>
              <a:rPr lang="en-US" dirty="0" err="1"/>
              <a:t>ennen</a:t>
            </a:r>
            <a:r>
              <a:rPr lang="en-US" dirty="0"/>
              <a:t> </a:t>
            </a:r>
            <a:r>
              <a:rPr lang="en-US" dirty="0" err="1"/>
              <a:t>kun</a:t>
            </a:r>
            <a:r>
              <a:rPr lang="en-US" dirty="0"/>
              <a:t> </a:t>
            </a:r>
            <a:r>
              <a:rPr lang="en-US" dirty="0" err="1"/>
              <a:t>kyselyn</a:t>
            </a:r>
            <a:r>
              <a:rPr lang="en-US" dirty="0"/>
              <a:t> </a:t>
            </a:r>
            <a:r>
              <a:rPr lang="en-US" dirty="0" err="1"/>
              <a:t>osa</a:t>
            </a:r>
            <a:r>
              <a:rPr lang="en-US" dirty="0"/>
              <a:t> </a:t>
            </a:r>
            <a:r>
              <a:rPr lang="en-US" dirty="0" err="1"/>
              <a:t>kysymyksistä</a:t>
            </a:r>
            <a:r>
              <a:rPr lang="en-US" dirty="0"/>
              <a:t> </a:t>
            </a:r>
            <a:r>
              <a:rPr lang="en-US" dirty="0" err="1"/>
              <a:t>tuli</a:t>
            </a:r>
            <a:r>
              <a:rPr lang="en-US" dirty="0"/>
              <a:t> </a:t>
            </a:r>
            <a:r>
              <a:rPr lang="en-US" dirty="0" err="1"/>
              <a:t>mukaan</a:t>
            </a:r>
            <a:r>
              <a:rPr lang="en-US" dirty="0"/>
              <a:t> </a:t>
            </a:r>
            <a:r>
              <a:rPr lang="en-US" dirty="0" err="1"/>
              <a:t>rahoitusmalliin</a:t>
            </a:r>
            <a:r>
              <a:rPr lang="en-US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dirty="0" err="1"/>
              <a:t>Muutamia</a:t>
            </a:r>
            <a:r>
              <a:rPr lang="en-US" dirty="0"/>
              <a:t> </a:t>
            </a:r>
            <a:r>
              <a:rPr lang="en-US" dirty="0" err="1"/>
              <a:t>kysymyksiä</a:t>
            </a:r>
            <a:r>
              <a:rPr lang="en-US" dirty="0"/>
              <a:t> </a:t>
            </a:r>
            <a:r>
              <a:rPr lang="en-US" dirty="0" err="1"/>
              <a:t>muutettiin</a:t>
            </a:r>
            <a:r>
              <a:rPr lang="en-US" dirty="0"/>
              <a:t> </a:t>
            </a:r>
            <a:r>
              <a:rPr lang="en-US" dirty="0" err="1"/>
              <a:t>rahtoitusmallin</a:t>
            </a:r>
            <a:r>
              <a:rPr lang="en-US" dirty="0"/>
              <a:t> </a:t>
            </a:r>
            <a:r>
              <a:rPr lang="en-US" dirty="0" err="1"/>
              <a:t>vuoksi</a:t>
            </a: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 err="1"/>
              <a:t>Vastaajan</a:t>
            </a:r>
            <a:r>
              <a:rPr lang="en-US" dirty="0"/>
              <a:t> </a:t>
            </a:r>
            <a:r>
              <a:rPr lang="en-US" dirty="0" err="1"/>
              <a:t>taustatiedot</a:t>
            </a:r>
            <a:r>
              <a:rPr lang="en-US" dirty="0"/>
              <a:t> </a:t>
            </a:r>
            <a:r>
              <a:rPr lang="en-US" dirty="0" err="1"/>
              <a:t>tulee</a:t>
            </a:r>
            <a:r>
              <a:rPr lang="en-US" dirty="0"/>
              <a:t> </a:t>
            </a:r>
            <a:r>
              <a:rPr lang="en-US" dirty="0" err="1"/>
              <a:t>Virrasta</a:t>
            </a:r>
            <a:r>
              <a:rPr lang="en-US" dirty="0"/>
              <a:t>.</a:t>
            </a:r>
          </a:p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8EAA3-D9FD-43A5-926D-F0A1DB323F2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4923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3AE9A-7B56-8738-9BA3-6DC4FD72A1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4659FBEE-7738-6BE5-269A-280B90940A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AD9BED9A-EE94-CEC7-48A2-50BC45E58F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Koulutusalakohtaiset</a:t>
            </a:r>
            <a:r>
              <a:rPr lang="en-US" dirty="0"/>
              <a:t> </a:t>
            </a:r>
            <a:r>
              <a:rPr lang="en-US" dirty="0" err="1"/>
              <a:t>erot</a:t>
            </a:r>
            <a:r>
              <a:rPr lang="en-US" dirty="0"/>
              <a:t> </a:t>
            </a:r>
            <a:r>
              <a:rPr lang="en-US" dirty="0" err="1"/>
              <a:t>vastausprosenteissa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pienemmät</a:t>
            </a:r>
            <a:r>
              <a:rPr lang="en-US" dirty="0"/>
              <a:t> </a:t>
            </a:r>
            <a:r>
              <a:rPr lang="en-US" dirty="0" err="1"/>
              <a:t>kuin</a:t>
            </a:r>
            <a:r>
              <a:rPr lang="en-US" dirty="0"/>
              <a:t> </a:t>
            </a:r>
            <a:r>
              <a:rPr lang="en-US" dirty="0" err="1"/>
              <a:t>korkeakoulujen</a:t>
            </a:r>
            <a:r>
              <a:rPr lang="en-US" dirty="0"/>
              <a:t> </a:t>
            </a:r>
            <a:r>
              <a:rPr lang="en-US" dirty="0" err="1"/>
              <a:t>väliset</a:t>
            </a:r>
            <a:r>
              <a:rPr lang="en-US" dirty="0"/>
              <a:t> </a:t>
            </a:r>
            <a:r>
              <a:rPr lang="en-US" dirty="0" err="1"/>
              <a:t>erot</a:t>
            </a:r>
            <a:r>
              <a:rPr lang="en-US" dirty="0"/>
              <a:t> </a:t>
            </a:r>
            <a:r>
              <a:rPr lang="en-US" dirty="0" err="1"/>
              <a:t>vastausprosenteissa</a:t>
            </a:r>
            <a:r>
              <a:rPr lang="en-US" dirty="0"/>
              <a:t>.</a:t>
            </a:r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241E504-19C9-6BFC-4DB9-5D84834AED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8EAA3-D9FD-43A5-926D-F0A1DB323F2A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4640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026DD-1F63-DB3F-9CEA-603976B4C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D54E1EAF-8726-3F32-54B0-56242985FB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1FBBF63C-A1F3-9738-714D-0CB91431B2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Vastausprontit</a:t>
            </a:r>
            <a:r>
              <a:rPr lang="en-US" dirty="0"/>
              <a:t> </a:t>
            </a:r>
            <a:r>
              <a:rPr lang="en-US" dirty="0" err="1"/>
              <a:t>vaihtelevat</a:t>
            </a:r>
            <a:r>
              <a:rPr lang="en-US" dirty="0"/>
              <a:t> 26,5 ja 62.10 </a:t>
            </a:r>
            <a:r>
              <a:rPr lang="en-US" dirty="0" err="1"/>
              <a:t>välillä</a:t>
            </a:r>
            <a:r>
              <a:rPr lang="en-US" dirty="0"/>
              <a:t>, </a:t>
            </a:r>
            <a:r>
              <a:rPr lang="en-US" dirty="0" err="1"/>
              <a:t>joka</a:t>
            </a:r>
            <a:r>
              <a:rPr lang="en-US" dirty="0"/>
              <a:t> on </a:t>
            </a:r>
            <a:r>
              <a:rPr lang="en-US" dirty="0" err="1"/>
              <a:t>kyllä</a:t>
            </a:r>
            <a:r>
              <a:rPr lang="en-US" dirty="0"/>
              <a:t> </a:t>
            </a:r>
            <a:r>
              <a:rPr lang="en-US" dirty="0" err="1"/>
              <a:t>merkittävä</a:t>
            </a:r>
            <a:r>
              <a:rPr lang="en-US" dirty="0"/>
              <a:t> </a:t>
            </a:r>
            <a:r>
              <a:rPr lang="en-US" dirty="0" err="1"/>
              <a:t>ero</a:t>
            </a:r>
            <a:r>
              <a:rPr lang="en-US" dirty="0"/>
              <a:t>.</a:t>
            </a:r>
          </a:p>
          <a:p>
            <a:r>
              <a:rPr lang="en-US" dirty="0" err="1"/>
              <a:t>Aiemmin</a:t>
            </a:r>
            <a:r>
              <a:rPr lang="en-US" dirty="0"/>
              <a:t> </a:t>
            </a:r>
            <a:r>
              <a:rPr lang="en-US" dirty="0" err="1"/>
              <a:t>verkostoammattikorkeakoulut</a:t>
            </a:r>
            <a:r>
              <a:rPr lang="en-US" dirty="0"/>
              <a:t> ja </a:t>
            </a:r>
            <a:r>
              <a:rPr lang="en-US" dirty="0" err="1"/>
              <a:t>pienet</a:t>
            </a:r>
            <a:r>
              <a:rPr lang="en-US" dirty="0"/>
              <a:t> </a:t>
            </a:r>
            <a:r>
              <a:rPr lang="en-US" dirty="0" err="1"/>
              <a:t>amkit</a:t>
            </a:r>
            <a:r>
              <a:rPr lang="en-US" dirty="0"/>
              <a:t> </a:t>
            </a:r>
            <a:r>
              <a:rPr lang="en-US" dirty="0" err="1"/>
              <a:t>ovat</a:t>
            </a:r>
            <a:r>
              <a:rPr lang="en-US" dirty="0"/>
              <a:t> </a:t>
            </a:r>
            <a:r>
              <a:rPr lang="en-US" dirty="0" err="1"/>
              <a:t>menestyneet</a:t>
            </a:r>
            <a:r>
              <a:rPr lang="en-US" dirty="0"/>
              <a:t> </a:t>
            </a:r>
            <a:r>
              <a:rPr lang="en-US" dirty="0" err="1"/>
              <a:t>parhaiten</a:t>
            </a:r>
            <a:r>
              <a:rPr lang="en-US" dirty="0"/>
              <a:t>, </a:t>
            </a:r>
            <a:r>
              <a:rPr lang="en-US" dirty="0" err="1"/>
              <a:t>mutta</a:t>
            </a:r>
            <a:r>
              <a:rPr lang="en-US" dirty="0"/>
              <a:t> </a:t>
            </a:r>
            <a:r>
              <a:rPr lang="en-US" dirty="0" err="1"/>
              <a:t>nyt</a:t>
            </a:r>
            <a:r>
              <a:rPr lang="en-US" dirty="0"/>
              <a:t> </a:t>
            </a:r>
            <a:r>
              <a:rPr lang="en-US" dirty="0" err="1"/>
              <a:t>sinne</a:t>
            </a:r>
            <a:r>
              <a:rPr lang="en-US" dirty="0"/>
              <a:t> </a:t>
            </a:r>
            <a:r>
              <a:rPr lang="en-US" dirty="0" err="1"/>
              <a:t>väliin</a:t>
            </a:r>
            <a:r>
              <a:rPr lang="en-US" dirty="0"/>
              <a:t> on </a:t>
            </a:r>
            <a:r>
              <a:rPr lang="en-US" dirty="0" err="1"/>
              <a:t>ampaissut</a:t>
            </a:r>
            <a:r>
              <a:rPr lang="en-US" dirty="0"/>
              <a:t> </a:t>
            </a:r>
            <a:r>
              <a:rPr lang="en-US" dirty="0" err="1"/>
              <a:t>Tamk</a:t>
            </a:r>
            <a:r>
              <a:rPr lang="en-US" dirty="0"/>
              <a:t>.</a:t>
            </a:r>
          </a:p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4521DA8-6B7B-92EB-5314-1250EC037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8EAA3-D9FD-43A5-926D-F0A1DB323F2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225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B8EAA3-D9FD-43A5-926D-F0A1DB323F2A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39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C7A06-D466-4EEC-B65F-76E17B8A4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2E99-E4AE-4043-9122-271E5D54A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73F845-F617-4562-9C44-082649E2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AAE0-3A3D-425B-B87E-6545FD1181AE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F7D627-664B-4FAC-81CD-3AB46ECA4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95704-D76E-46E2-A7C3-4EA11575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63DC1-A788-4237-8F4C-AE932418A1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322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A2A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626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4424" y="249935"/>
            <a:ext cx="1313687" cy="131368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A2A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123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85379" y="295505"/>
            <a:ext cx="7297795" cy="477425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0360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 2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D92575-8717-4158-9020-25A4C565399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4620" y="5584717"/>
            <a:ext cx="11201567" cy="478731"/>
          </a:xfrm>
        </p:spPr>
        <p:txBody>
          <a:bodyPr/>
          <a:lstStyle>
            <a:lvl1pPr marL="0" indent="0" algn="ctr">
              <a:buNone/>
              <a:defRPr sz="4000" b="1">
                <a:solidFill>
                  <a:srgbClr val="00A3A6"/>
                </a:solidFill>
                <a:latin typeface="+mj-lt"/>
              </a:defRPr>
            </a:lvl1pPr>
          </a:lstStyle>
          <a:p>
            <a:pPr lvl="0"/>
            <a:r>
              <a:rPr lang="fi-FI"/>
              <a:t>Lisää otsikko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75A15F1-C8A9-4735-A701-FD391EEC17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35110" y="6182273"/>
            <a:ext cx="11201077" cy="40798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00A3A6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err="1"/>
              <a:t>Lisää</a:t>
            </a:r>
            <a:r>
              <a:rPr lang="en-US"/>
              <a:t> </a:t>
            </a:r>
            <a:r>
              <a:rPr lang="en-US" err="1"/>
              <a:t>alaotsikko</a:t>
            </a:r>
            <a:endParaRPr lang="en-US"/>
          </a:p>
        </p:txBody>
      </p:sp>
      <p:pic>
        <p:nvPicPr>
          <p:cNvPr id="4" name="Picture 3" descr="Icon&#10;&#10;Description automatically generated">
            <a:extLst>
              <a:ext uri="{FF2B5EF4-FFF2-40B4-BE49-F238E27FC236}">
                <a16:creationId xmlns:a16="http://schemas.microsoft.com/office/drawing/2014/main" id="{F355015D-0909-4ECC-9F17-65C3D268FD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247" y="267739"/>
            <a:ext cx="7734159" cy="48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03506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50/50 kuva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1"/>
          <p:cNvSpPr>
            <a:spLocks noGrp="1"/>
          </p:cNvSpPr>
          <p:nvPr>
            <p:ph type="ctrTitle" hasCustomPrompt="1"/>
          </p:nvPr>
        </p:nvSpPr>
        <p:spPr>
          <a:xfrm>
            <a:off x="6637574" y="331952"/>
            <a:ext cx="4856087" cy="1423512"/>
          </a:xfrm>
        </p:spPr>
        <p:txBody>
          <a:bodyPr wrap="square"/>
          <a:lstStyle>
            <a:lvl1pPr>
              <a:defRPr sz="4400">
                <a:solidFill>
                  <a:srgbClr val="00A3A6"/>
                </a:solidFill>
                <a:latin typeface="+mj-lt"/>
              </a:defRPr>
            </a:lvl1pPr>
          </a:lstStyle>
          <a:p>
            <a:r>
              <a:rPr lang="fi-FI"/>
              <a:t>Lisää otsikko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AD91177-A489-42A6-9C41-1855994AD8A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637499" y="2087416"/>
            <a:ext cx="4856162" cy="37629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err="1"/>
              <a:t>Lisää</a:t>
            </a:r>
            <a:r>
              <a:rPr lang="en-US"/>
              <a:t> </a:t>
            </a:r>
            <a:r>
              <a:rPr lang="en-US" err="1"/>
              <a:t>tekstiä</a:t>
            </a:r>
            <a:endParaRPr lang="en-US"/>
          </a:p>
        </p:txBody>
      </p:sp>
      <p:pic>
        <p:nvPicPr>
          <p:cNvPr id="15" name="Picture 14" descr="Icon&#10;&#10;Description automatically generated">
            <a:extLst>
              <a:ext uri="{FF2B5EF4-FFF2-40B4-BE49-F238E27FC236}">
                <a16:creationId xmlns:a16="http://schemas.microsoft.com/office/drawing/2014/main" id="{6E75E445-38A3-4EBB-8567-0AA68224A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271" y="1297593"/>
            <a:ext cx="4113156" cy="411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411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aosa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2109788"/>
            <a:ext cx="12192000" cy="4748212"/>
          </a:xfrm>
          <a:noFill/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9B3DB4A1-CDD8-454A-B550-EC9688F954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6882" y="218184"/>
            <a:ext cx="2825614" cy="176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01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kkusaka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FBEE61B6-87D0-44AD-8B61-41611BD1CAD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881428" y="420370"/>
            <a:ext cx="3506296" cy="1143000"/>
          </a:xfrm>
        </p:spPr>
        <p:txBody>
          <a:bodyPr/>
          <a:lstStyle>
            <a:lvl1pPr marL="0" indent="0">
              <a:buNone/>
              <a:defRPr sz="2000" b="1">
                <a:solidFill>
                  <a:srgbClr val="00A3A6"/>
                </a:solidFill>
                <a:latin typeface="+mj-lt"/>
              </a:defRPr>
            </a:lvl1pPr>
          </a:lstStyle>
          <a:p>
            <a:pPr lvl="0"/>
            <a:r>
              <a:rPr lang="en-US" err="1"/>
              <a:t>Lisää</a:t>
            </a:r>
            <a:r>
              <a:rPr lang="en-US"/>
              <a:t> </a:t>
            </a:r>
            <a:r>
              <a:rPr lang="en-US" err="1"/>
              <a:t>otsikko</a:t>
            </a:r>
            <a:endParaRPr lang="fi-FI"/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FC967870-AF31-44BD-896A-D715EB870A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900238"/>
            <a:ext cx="5387724" cy="495776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br>
              <a:rPr lang="fi-FI"/>
            </a:br>
            <a:endParaRPr lang="fi-FI"/>
          </a:p>
          <a:p>
            <a:r>
              <a:rPr lang="fi-FI"/>
              <a:t>Lisää kuva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76283-2595-4A99-B117-D789F17EE9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4625" y="420370"/>
            <a:ext cx="5181600" cy="1143000"/>
          </a:xfrm>
        </p:spPr>
        <p:txBody>
          <a:bodyPr/>
          <a:lstStyle>
            <a:lvl1pPr>
              <a:defRPr sz="4400">
                <a:solidFill>
                  <a:srgbClr val="00A3A6"/>
                </a:solidFill>
              </a:defRPr>
            </a:lvl1pPr>
          </a:lstStyle>
          <a:p>
            <a:r>
              <a:rPr lang="fi-FI"/>
              <a:t>Lisää otsikko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DBC6F147-05CD-4213-8DC9-73C32FD15F5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24625" y="1900238"/>
            <a:ext cx="5181600" cy="4443412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err="1"/>
              <a:t>Lisää</a:t>
            </a:r>
            <a:r>
              <a:rPr lang="en-US"/>
              <a:t> </a:t>
            </a:r>
            <a:r>
              <a:rPr lang="en-US" err="1"/>
              <a:t>tekstiä</a:t>
            </a:r>
            <a:endParaRPr lang="fi-FI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C5150A00-DDD2-4A7E-A0BA-30ACBFC88A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0" y="250428"/>
            <a:ext cx="1312942" cy="1312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10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B2B8B7-4161-43D8-94FB-F739C4BEF6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32013" y="2193031"/>
            <a:ext cx="5771964" cy="3115815"/>
          </a:xfrm>
        </p:spPr>
        <p:txBody>
          <a:bodyPr/>
          <a:lstStyle>
            <a:lvl1pPr marL="0" indent="0">
              <a:buNone/>
              <a:defRPr sz="14000" b="1">
                <a:solidFill>
                  <a:srgbClr val="00A3A6"/>
                </a:solidFill>
              </a:defRPr>
            </a:lvl1pPr>
          </a:lstStyle>
          <a:p>
            <a:pPr lvl="0"/>
            <a:r>
              <a:rPr lang="en-US" err="1"/>
              <a:t>Kiitos</a:t>
            </a:r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770DD4B-B5CB-45FE-A830-F29F090305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979" y="230020"/>
            <a:ext cx="4067605" cy="4067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E09130-ADD9-4715-A9F4-6E0856A98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84E03-864B-44F6-A18E-2443677ABC98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DCAA97-E2ED-40C8-9785-8742CF9E9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7CBC7F-CC66-4C0B-BCAA-A5CE7A053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5FF55-DA13-4F5D-B899-DB2D1493DD6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3448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A2A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979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rgbClr val="00A2A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71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DDFADF-89E1-479D-BFAE-A370DC594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169BC-A46C-4EDB-B4A9-6FDD047E0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E2882-52F1-43FC-87FA-C653DD63F0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AAE0-3A3D-425B-B87E-6545FD1181AE}" type="datetimeFigureOut">
              <a:rPr lang="fi-FI" smtClean="0"/>
              <a:t>24.3.2025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8E5AA-F1E9-4312-8DD4-58E00A2647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94B14-D04E-4B9C-B0B8-3B6A175E4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3DC1-A788-4237-8F4C-AE932418A18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2914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67" r:id="rId2"/>
    <p:sldLayoutId id="2147483871" r:id="rId3"/>
    <p:sldLayoutId id="2147483663" r:id="rId4"/>
    <p:sldLayoutId id="2147483845" r:id="rId5"/>
    <p:sldLayoutId id="2147483747" r:id="rId6"/>
    <p:sldLayoutId id="2147483872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4339" y="257727"/>
            <a:ext cx="9752437" cy="106449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00A2A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9927" y="1891215"/>
            <a:ext cx="10953750" cy="44754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119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s://wiki.eduuni.fi/spaces/CscArvo/pages/494643465/AMK-uraseurantakyselyn+sis%C3%A4lt%C3%B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vipunen.fi/fi-fi/amk/Sivut/Uraseuranta.aspx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ipunen.fi/fi-fi/ammattikorkeakoulutus" TargetMode="External"/><Relationship Id="rId4" Type="http://schemas.openxmlformats.org/officeDocument/2006/relationships/hyperlink" Target="https://toissa.fi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E707E4-0DC5-4F7D-92E1-3DEF112D56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Uraseuranta </a:t>
            </a:r>
            <a:r>
              <a:rPr lang="en-US" dirty="0" err="1"/>
              <a:t>tulosseminaari</a:t>
            </a:r>
            <a:r>
              <a:rPr lang="en-US" dirty="0"/>
              <a:t> 19.3.2025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0334EE-6E4D-495B-93E5-E5FCEFC106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Uraseurantaverkosto</a:t>
            </a:r>
          </a:p>
        </p:txBody>
      </p:sp>
    </p:spTree>
    <p:extLst>
      <p:ext uri="{BB962C8B-B14F-4D97-AF65-F5344CB8AC3E}">
        <p14:creationId xmlns:p14="http://schemas.microsoft.com/office/powerpoint/2010/main" val="3399338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40329" y="1395562"/>
            <a:ext cx="3910222" cy="391021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31347"/>
            <a:ext cx="10464209" cy="1062062"/>
          </a:xfrm>
          <a:prstGeom prst="rect">
            <a:avLst/>
          </a:prstGeom>
        </p:spPr>
        <p:txBody>
          <a:bodyPr vert="horz" wrap="square" lIns="0" tIns="381231" rIns="0" bIns="0" rtlCol="0">
            <a:spAutoFit/>
          </a:bodyPr>
          <a:lstStyle/>
          <a:p>
            <a:pPr marL="5257800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Ohjelma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450551" y="1504020"/>
            <a:ext cx="6617401" cy="451854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b="1" i="1" dirty="0" err="1">
                <a:solidFill>
                  <a:srgbClr val="000000"/>
                </a:solidFill>
                <a:latin typeface="Average Sans"/>
              </a:rPr>
              <a:t>Seminaarin</a:t>
            </a:r>
            <a:r>
              <a:rPr b="1" i="1" dirty="0">
                <a:solidFill>
                  <a:srgbClr val="000000"/>
                </a:solidFill>
                <a:latin typeface="Average Sans"/>
              </a:rPr>
              <a:t> </a:t>
            </a:r>
            <a:r>
              <a:rPr b="1" i="1" dirty="0" err="1">
                <a:solidFill>
                  <a:srgbClr val="000000"/>
                </a:solidFill>
                <a:latin typeface="Average Sans"/>
              </a:rPr>
              <a:t>avaus</a:t>
            </a:r>
            <a:r>
              <a:rPr lang="en-US" b="1" i="1" dirty="0">
                <a:solidFill>
                  <a:srgbClr val="000000"/>
                </a:solidFill>
                <a:latin typeface="Average Sans"/>
              </a:rPr>
              <a:t>, </a:t>
            </a:r>
            <a:r>
              <a:rPr i="1" dirty="0">
                <a:solidFill>
                  <a:srgbClr val="000000"/>
                </a:solidFill>
                <a:latin typeface="Average Sans"/>
              </a:rPr>
              <a:t>Ida Mielityinen, Arene</a:t>
            </a:r>
            <a:endParaRPr lang="en-US" i="1" dirty="0">
              <a:solidFill>
                <a:srgbClr val="000000"/>
              </a:solidFill>
              <a:latin typeface="Average Sans"/>
            </a:endParaRPr>
          </a:p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b="1" i="1" dirty="0" err="1">
                <a:solidFill>
                  <a:srgbClr val="000000"/>
                </a:solidFill>
                <a:latin typeface="Average Sans"/>
              </a:rPr>
              <a:t>Uraseurantakysely</a:t>
            </a:r>
            <a:r>
              <a:rPr b="1" i="1" dirty="0">
                <a:solidFill>
                  <a:srgbClr val="000000"/>
                </a:solidFill>
                <a:latin typeface="Average Sans"/>
              </a:rPr>
              <a:t> </a:t>
            </a:r>
            <a:r>
              <a:rPr lang="fi-FI" b="1" i="1" dirty="0">
                <a:solidFill>
                  <a:srgbClr val="000000"/>
                </a:solidFill>
                <a:latin typeface="Average Sans"/>
              </a:rPr>
              <a:t>mikä, miten ja miksi</a:t>
            </a:r>
            <a:r>
              <a:rPr lang="fi-FI" i="1" dirty="0">
                <a:solidFill>
                  <a:srgbClr val="000000"/>
                </a:solidFill>
                <a:latin typeface="Average Sans"/>
              </a:rPr>
              <a:t>?</a:t>
            </a:r>
            <a:r>
              <a:rPr i="1" dirty="0">
                <a:solidFill>
                  <a:srgbClr val="000000"/>
                </a:solidFill>
                <a:latin typeface="Average Sans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verage Sans"/>
              </a:rPr>
              <a:t> </a:t>
            </a:r>
            <a:r>
              <a:rPr i="1" dirty="0">
                <a:solidFill>
                  <a:srgbClr val="000000"/>
                </a:solidFill>
                <a:latin typeface="Average Sans"/>
              </a:rPr>
              <a:t>Satu Helmi, Turun A</a:t>
            </a:r>
            <a:r>
              <a:rPr lang="fi-FI" i="1" dirty="0">
                <a:solidFill>
                  <a:srgbClr val="000000"/>
                </a:solidFill>
                <a:latin typeface="Average Sans"/>
              </a:rPr>
              <a:t>m</a:t>
            </a:r>
            <a:r>
              <a:rPr lang="en-US" i="1" dirty="0">
                <a:solidFill>
                  <a:srgbClr val="000000"/>
                </a:solidFill>
                <a:latin typeface="Average Sans"/>
              </a:rPr>
              <a:t>k</a:t>
            </a:r>
          </a:p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b="1" i="1" dirty="0">
                <a:solidFill>
                  <a:srgbClr val="000000"/>
                </a:solidFill>
                <a:latin typeface="Average Sans"/>
              </a:rPr>
              <a:t>Mitä taitoja Alumnit kannustavat opiske</a:t>
            </a:r>
            <a:r>
              <a:rPr lang="fi-FI" b="1" i="1" dirty="0">
                <a:solidFill>
                  <a:srgbClr val="000000"/>
                </a:solidFill>
                <a:effectLst/>
                <a:latin typeface="Average Sans"/>
              </a:rPr>
              <a:t>lijoita hankkimaan- katsaus kyselyn avoimiin vastauksiin, </a:t>
            </a:r>
            <a:r>
              <a:rPr lang="fi-FI" b="0" i="1" dirty="0">
                <a:solidFill>
                  <a:srgbClr val="000000"/>
                </a:solidFill>
                <a:effectLst/>
                <a:latin typeface="Average Sans"/>
              </a:rPr>
              <a:t>Tutkija Tina Lauronen, Opiskelun ja koulutuksen tutkimussäätiö Otus </a:t>
            </a:r>
            <a:r>
              <a:rPr lang="fi-FI" b="0" i="1" dirty="0" err="1">
                <a:solidFill>
                  <a:srgbClr val="000000"/>
                </a:solidFill>
                <a:effectLst/>
                <a:latin typeface="Average Sans"/>
              </a:rPr>
              <a:t>sr</a:t>
            </a:r>
            <a:r>
              <a:rPr lang="fi-FI" b="1" i="1" dirty="0">
                <a:solidFill>
                  <a:srgbClr val="000000"/>
                </a:solidFill>
                <a:effectLst/>
                <a:latin typeface="Average Sans"/>
              </a:rPr>
              <a:t>    </a:t>
            </a:r>
          </a:p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b="1" i="0" dirty="0">
                <a:solidFill>
                  <a:srgbClr val="000000"/>
                </a:solidFill>
                <a:effectLst/>
                <a:latin typeface="Average Sans"/>
              </a:rPr>
              <a:t>Osaamistarvekompassi ja työelämän tarpeet ja niiden ennakointi? </a:t>
            </a:r>
            <a:r>
              <a:rPr lang="fi-FI" b="0" i="1" dirty="0">
                <a:solidFill>
                  <a:srgbClr val="000000"/>
                </a:solidFill>
                <a:effectLst/>
                <a:latin typeface="Average Sans"/>
              </a:rPr>
              <a:t>Projektipäällikkö Satu Meriluoto, Jatkuvan oppimisen ja työllisyyden palvelukeskus</a:t>
            </a:r>
          </a:p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b="1" i="1" dirty="0">
                <a:solidFill>
                  <a:srgbClr val="000000"/>
                </a:solidFill>
                <a:effectLst/>
                <a:latin typeface="Average Sans"/>
              </a:rPr>
              <a:t>Valmistuneiden uratarinoita</a:t>
            </a:r>
          </a:p>
          <a:p>
            <a:pPr marL="812165" lvl="1" indent="-342265"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i="1" dirty="0">
                <a:solidFill>
                  <a:srgbClr val="000000"/>
                </a:solidFill>
                <a:effectLst/>
                <a:latin typeface="Average Sans"/>
              </a:rPr>
              <a:t>Jukka Niittymaa Haaga-Helia ammattikorkeakoulu</a:t>
            </a:r>
          </a:p>
          <a:p>
            <a:pPr marL="812165" lvl="1" indent="-342265"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i="1" dirty="0">
                <a:solidFill>
                  <a:srgbClr val="000000"/>
                </a:solidFill>
                <a:latin typeface="Average Sans"/>
              </a:rPr>
              <a:t>Amin Hassan, Metropolia ammattikorkeakoulu</a:t>
            </a:r>
            <a:endParaRPr lang="fi-FI" i="1" dirty="0">
              <a:solidFill>
                <a:srgbClr val="000000"/>
              </a:solidFill>
              <a:effectLst/>
              <a:latin typeface="Average Sans"/>
            </a:endParaRPr>
          </a:p>
          <a:p>
            <a:pPr marL="354965" indent="-342265">
              <a:lnSpc>
                <a:spcPct val="100000"/>
              </a:lnSpc>
              <a:spcBef>
                <a:spcPts val="855"/>
              </a:spcBef>
              <a:buFont typeface="Arial"/>
              <a:buChar char="•"/>
              <a:tabLst>
                <a:tab pos="354965" algn="l"/>
              </a:tabLst>
            </a:pPr>
            <a:r>
              <a:rPr lang="fi-FI" b="1" i="1" dirty="0">
                <a:solidFill>
                  <a:srgbClr val="000000"/>
                </a:solidFill>
                <a:effectLst/>
                <a:latin typeface="Average Sans"/>
              </a:rPr>
              <a:t>Seminaarin päätös, </a:t>
            </a:r>
            <a:r>
              <a:rPr lang="fi-FI" b="0" i="1" dirty="0">
                <a:solidFill>
                  <a:srgbClr val="000000"/>
                </a:solidFill>
                <a:effectLst/>
                <a:latin typeface="Average Sans"/>
              </a:rPr>
              <a:t>Vararehtori Juha Kontio, Turun ammattikorkeakoulu</a:t>
            </a:r>
            <a:endParaRPr lang="fi-FI" b="0" i="0" dirty="0">
              <a:solidFill>
                <a:srgbClr val="000000"/>
              </a:solidFill>
              <a:effectLst/>
              <a:latin typeface="Average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0285" y="257727"/>
            <a:ext cx="1447547" cy="77542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19125" y="1388590"/>
            <a:ext cx="10953750" cy="52116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298450" algn="l"/>
              </a:tabLst>
            </a:pPr>
            <a:r>
              <a:rPr lang="fi-FI" sz="1600" dirty="0"/>
              <a:t>Valtakunnallinen keskitetysti toteutettava kysely. Kohderyhmä</a:t>
            </a:r>
            <a:r>
              <a:rPr lang="fi-FI" sz="1600" spc="-20" dirty="0"/>
              <a:t>nä ovat </a:t>
            </a:r>
            <a:r>
              <a:rPr lang="fi-FI" sz="1600" dirty="0"/>
              <a:t>viisi</a:t>
            </a:r>
            <a:r>
              <a:rPr lang="fi-FI" sz="1600" spc="-40" dirty="0"/>
              <a:t> </a:t>
            </a:r>
            <a:r>
              <a:rPr lang="fi-FI" sz="1600" dirty="0"/>
              <a:t>vuotta</a:t>
            </a:r>
            <a:r>
              <a:rPr lang="fi-FI" sz="1600" spc="-60" dirty="0"/>
              <a:t> </a:t>
            </a:r>
            <a:r>
              <a:rPr lang="fi-FI" sz="1600" dirty="0"/>
              <a:t>aiemmin</a:t>
            </a:r>
            <a:r>
              <a:rPr lang="fi-FI" sz="1600" spc="-45" dirty="0"/>
              <a:t> ammattikorkeakoulusta  </a:t>
            </a:r>
            <a:r>
              <a:rPr lang="fi-FI" sz="1600" spc="-10" dirty="0"/>
              <a:t>valmistuneet </a:t>
            </a:r>
            <a:r>
              <a:rPr lang="fi-FI" sz="1600" dirty="0"/>
              <a:t>(AMK-</a:t>
            </a:r>
            <a:r>
              <a:rPr lang="fi-FI" sz="1600" spc="-45" dirty="0"/>
              <a:t> </a:t>
            </a:r>
            <a:r>
              <a:rPr lang="fi-FI" sz="1600" dirty="0"/>
              <a:t>ja</a:t>
            </a:r>
            <a:r>
              <a:rPr lang="fi-FI" sz="1600" spc="-60" dirty="0"/>
              <a:t> </a:t>
            </a:r>
            <a:r>
              <a:rPr lang="fi-FI" sz="1600" spc="-35" dirty="0"/>
              <a:t>YAMK-</a:t>
            </a:r>
            <a:r>
              <a:rPr lang="fi-FI" sz="1600" dirty="0"/>
              <a:t>tutkinnot).</a:t>
            </a:r>
            <a:r>
              <a:rPr lang="fi-FI" sz="1600" spc="-30" dirty="0"/>
              <a:t> </a:t>
            </a:r>
            <a:endParaRPr lang="fi-FI" sz="1600" spc="-10" dirty="0"/>
          </a:p>
          <a:p>
            <a:pPr>
              <a:lnSpc>
                <a:spcPct val="100000"/>
              </a:lnSpc>
              <a:spcBef>
                <a:spcPts val="90"/>
              </a:spcBef>
              <a:buFont typeface="Wingdings"/>
              <a:buChar char=""/>
            </a:pPr>
            <a:endParaRPr lang="fi-FI" sz="1600" spc="-10" dirty="0"/>
          </a:p>
          <a:p>
            <a:pPr marL="297815" marR="454659" indent="-285750">
              <a:lnSpc>
                <a:spcPct val="100000"/>
              </a:lnSpc>
              <a:buFont typeface="Wingdings"/>
              <a:buChar char=""/>
              <a:tabLst>
                <a:tab pos="299085" algn="l"/>
              </a:tabLst>
            </a:pPr>
            <a:r>
              <a:rPr lang="fi-FI" sz="1600" dirty="0"/>
              <a:t>Kysely</a:t>
            </a:r>
            <a:r>
              <a:rPr lang="fi-FI" sz="1600" spc="-15" dirty="0"/>
              <a:t> </a:t>
            </a:r>
            <a:r>
              <a:rPr lang="fi-FI" sz="1600" dirty="0"/>
              <a:t>lähti syksyllä noin 33 000 </a:t>
            </a:r>
            <a:r>
              <a:rPr lang="fi-FI" sz="1600" dirty="0" err="1"/>
              <a:t>AMKista</a:t>
            </a:r>
            <a:r>
              <a:rPr lang="fi-FI" sz="1600" spc="-35" dirty="0"/>
              <a:t> </a:t>
            </a:r>
            <a:r>
              <a:rPr lang="fi-FI" sz="1600" dirty="0"/>
              <a:t>valmistuneelle.</a:t>
            </a:r>
            <a:r>
              <a:rPr lang="fi-FI" sz="1600" spc="-25" dirty="0"/>
              <a:t> </a:t>
            </a:r>
            <a:r>
              <a:rPr lang="fi-FI" sz="1600" dirty="0"/>
              <a:t>Vuonna</a:t>
            </a:r>
            <a:r>
              <a:rPr lang="fi-FI" sz="1600" spc="-10" dirty="0"/>
              <a:t> </a:t>
            </a:r>
            <a:r>
              <a:rPr lang="fi-FI" sz="1600" spc="-20" dirty="0"/>
              <a:t>2024 kyselyyn vastasi yli 11 600 alumnia. Kaikkiaan kyselyyn on vastannut reilut 61 500 ammattikorkeakoulusta vastannutta (kyselyt 2019-2024).</a:t>
            </a: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lang="fi-FI" sz="1600" spc="-10" dirty="0"/>
          </a:p>
          <a:p>
            <a:pPr marL="297815" marR="563245" indent="-285750">
              <a:lnSpc>
                <a:spcPct val="100000"/>
              </a:lnSpc>
              <a:buFont typeface="Wingdings"/>
              <a:buChar char=""/>
              <a:tabLst>
                <a:tab pos="299085" algn="l"/>
              </a:tabLst>
            </a:pPr>
            <a:r>
              <a:rPr lang="fi-FI" sz="1600" dirty="0"/>
              <a:t>Kysely</a:t>
            </a:r>
            <a:r>
              <a:rPr lang="fi-FI" sz="1600" spc="-40" dirty="0"/>
              <a:t> </a:t>
            </a:r>
            <a:r>
              <a:rPr lang="fi-FI" sz="1600" dirty="0"/>
              <a:t>tuottaa</a:t>
            </a:r>
            <a:r>
              <a:rPr lang="fi-FI" sz="1600" spc="-65" dirty="0"/>
              <a:t> </a:t>
            </a:r>
            <a:r>
              <a:rPr lang="fi-FI" sz="1600" dirty="0"/>
              <a:t>ajankohtaista</a:t>
            </a:r>
            <a:r>
              <a:rPr lang="fi-FI" sz="1600" spc="-40" dirty="0"/>
              <a:t> </a:t>
            </a:r>
            <a:r>
              <a:rPr lang="fi-FI" sz="1600" dirty="0"/>
              <a:t>sidosryhmäpalautetta työelämästä (kyselylomake löytyy </a:t>
            </a:r>
            <a:r>
              <a:rPr lang="fi-FI" sz="1600" dirty="0">
                <a:hlinkClick r:id="rId4"/>
              </a:rPr>
              <a:t>täältä</a:t>
            </a:r>
            <a:r>
              <a:rPr lang="fi-FI" sz="1600" dirty="0"/>
              <a:t>)</a:t>
            </a:r>
            <a:r>
              <a:rPr lang="fi-FI" sz="1600" u="none" spc="-10" dirty="0"/>
              <a:t>.</a:t>
            </a:r>
          </a:p>
          <a:p>
            <a:pPr marL="756285" lvl="1" indent="-286385">
              <a:lnSpc>
                <a:spcPct val="100000"/>
              </a:lnSpc>
              <a:spcBef>
                <a:spcPts val="5"/>
              </a:spcBef>
              <a:buFont typeface="Wingdings"/>
              <a:buChar char=""/>
              <a:tabLst>
                <a:tab pos="756285" algn="l"/>
              </a:tabLst>
            </a:pPr>
            <a:r>
              <a:rPr lang="fi-FI" sz="1400" dirty="0">
                <a:latin typeface="Arial"/>
                <a:cs typeface="Arial"/>
              </a:rPr>
              <a:t>Aikaisempi</a:t>
            </a:r>
            <a:r>
              <a:rPr lang="fi-FI" sz="1400" spc="-5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koulutus</a:t>
            </a:r>
            <a:r>
              <a:rPr lang="fi-FI" sz="1400" spc="-6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ja</a:t>
            </a:r>
            <a:r>
              <a:rPr lang="fi-FI" sz="1400" spc="-2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työkokemus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spc="-10" dirty="0">
                <a:latin typeface="Arial"/>
                <a:cs typeface="Arial"/>
              </a:rPr>
              <a:t>Tyytyväisyys</a:t>
            </a:r>
            <a:r>
              <a:rPr lang="fi-FI" sz="1400" spc="1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tutkintoon</a:t>
            </a:r>
            <a:r>
              <a:rPr lang="fi-FI" sz="1400" spc="-7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uran</a:t>
            </a:r>
            <a:r>
              <a:rPr lang="fi-FI" sz="1400" spc="-5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kannalta</a:t>
            </a: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spc="-10" dirty="0" err="1">
                <a:latin typeface="Arial"/>
                <a:cs typeface="Arial"/>
              </a:rPr>
              <a:t>Yamk</a:t>
            </a:r>
            <a:r>
              <a:rPr lang="fi-FI" sz="1400" spc="-10" dirty="0">
                <a:latin typeface="Arial"/>
                <a:cs typeface="Arial"/>
              </a:rPr>
              <a:t> opiskelijoille oma kysymysryhmä</a:t>
            </a: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spc="-10" dirty="0">
                <a:latin typeface="Arial"/>
                <a:cs typeface="Arial"/>
              </a:rPr>
              <a:t>Työuran</a:t>
            </a:r>
            <a:r>
              <a:rPr lang="fi-FI" sz="1400" spc="-5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kokonaisuus</a:t>
            </a:r>
            <a:r>
              <a:rPr lang="fi-FI" sz="1400" spc="-6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ja</a:t>
            </a:r>
            <a:r>
              <a:rPr lang="fi-FI" sz="1400" spc="-4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sijoittuminen</a:t>
            </a:r>
            <a:r>
              <a:rPr lang="fi-FI" sz="1400" spc="-7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työelämään (valmistumishetkellä ja nyt)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spc="-10" dirty="0">
                <a:latin typeface="Arial"/>
                <a:cs typeface="Arial"/>
              </a:rPr>
              <a:t>Kouluttautuminen</a:t>
            </a:r>
            <a:r>
              <a:rPr lang="fi-FI" sz="1400" spc="-3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tutkinnon</a:t>
            </a:r>
            <a:r>
              <a:rPr lang="fi-FI" sz="1400" spc="-2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suorittamisen</a:t>
            </a:r>
            <a:r>
              <a:rPr lang="fi-FI" sz="1400" spc="-2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jälkeen,</a:t>
            </a:r>
            <a:r>
              <a:rPr lang="fi-FI" sz="1400" spc="-1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kouluttautumisen</a:t>
            </a:r>
            <a:r>
              <a:rPr lang="fi-FI" sz="1400" spc="-30" dirty="0">
                <a:latin typeface="Arial"/>
                <a:cs typeface="Arial"/>
              </a:rPr>
              <a:t> </a:t>
            </a:r>
            <a:r>
              <a:rPr lang="fi-FI" sz="1400" spc="-20" dirty="0">
                <a:latin typeface="Arial"/>
                <a:cs typeface="Arial"/>
              </a:rPr>
              <a:t>syyt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dirty="0">
                <a:latin typeface="Arial"/>
                <a:cs typeface="Arial"/>
              </a:rPr>
              <a:t>Oman</a:t>
            </a:r>
            <a:r>
              <a:rPr lang="fi-FI" sz="1400" spc="-4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osaamisen</a:t>
            </a:r>
            <a:r>
              <a:rPr lang="fi-FI" sz="1400" spc="-5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ja</a:t>
            </a:r>
            <a:r>
              <a:rPr lang="fi-FI" sz="1400" spc="-3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työn</a:t>
            </a:r>
            <a:r>
              <a:rPr lang="fi-FI" sz="1400" spc="-2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vastaavuus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dirty="0">
                <a:latin typeface="Arial"/>
                <a:cs typeface="Arial"/>
              </a:rPr>
              <a:t>Geneeristen</a:t>
            </a:r>
            <a:r>
              <a:rPr lang="fi-FI" sz="1400" spc="-6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osaamisten</a:t>
            </a:r>
            <a:r>
              <a:rPr lang="fi-FI" sz="1400" spc="-6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tärkeys</a:t>
            </a:r>
            <a:r>
              <a:rPr lang="fi-FI" sz="1400" spc="-4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omassa</a:t>
            </a:r>
            <a:r>
              <a:rPr lang="fi-FI" sz="1400" spc="-4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työssä</a:t>
            </a:r>
            <a:r>
              <a:rPr lang="fi-FI" sz="1400" spc="-5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vs.</a:t>
            </a:r>
            <a:r>
              <a:rPr lang="fi-FI" sz="1400" spc="-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miten</a:t>
            </a:r>
            <a:r>
              <a:rPr lang="fi-FI" sz="1400" spc="-4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opiskelu</a:t>
            </a:r>
            <a:r>
              <a:rPr lang="fi-FI" sz="1400" spc="-5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niitä</a:t>
            </a:r>
            <a:r>
              <a:rPr lang="fi-FI" sz="1400" spc="-4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kehitti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dirty="0">
                <a:latin typeface="Arial"/>
                <a:cs typeface="Arial"/>
              </a:rPr>
              <a:t>Vinkit</a:t>
            </a:r>
            <a:r>
              <a:rPr lang="fi-FI" sz="1400" spc="-40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tämän</a:t>
            </a:r>
            <a:r>
              <a:rPr lang="fi-FI" sz="1400" spc="-55" dirty="0">
                <a:latin typeface="Arial"/>
                <a:cs typeface="Arial"/>
              </a:rPr>
              <a:t> </a:t>
            </a:r>
            <a:r>
              <a:rPr lang="fi-FI" sz="1400" dirty="0">
                <a:latin typeface="Arial"/>
                <a:cs typeface="Arial"/>
              </a:rPr>
              <a:t>hetken</a:t>
            </a:r>
            <a:r>
              <a:rPr lang="fi-FI" sz="1400" spc="-6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opiskelijoille</a:t>
            </a:r>
            <a:endParaRPr lang="fi-FI" sz="1400" dirty="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buFont typeface="Wingdings"/>
              <a:buChar char=""/>
              <a:tabLst>
                <a:tab pos="756285" algn="l"/>
              </a:tabLst>
            </a:pPr>
            <a:r>
              <a:rPr lang="fi-FI" sz="1400" spc="-10" dirty="0">
                <a:latin typeface="Arial"/>
                <a:cs typeface="Arial"/>
              </a:rPr>
              <a:t>Tulevaisuuden</a:t>
            </a:r>
            <a:r>
              <a:rPr lang="fi-FI" sz="1400" spc="-25" dirty="0">
                <a:latin typeface="Arial"/>
                <a:cs typeface="Arial"/>
              </a:rPr>
              <a:t> </a:t>
            </a:r>
            <a:r>
              <a:rPr lang="fi-FI" sz="1400" spc="-10" dirty="0">
                <a:latin typeface="Arial"/>
                <a:cs typeface="Arial"/>
              </a:rPr>
              <a:t>uratoiveet</a:t>
            </a:r>
            <a:endParaRPr lang="fi-FI" sz="14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45"/>
              </a:spcBef>
              <a:buFont typeface="Wingdings"/>
              <a:buChar char=""/>
            </a:pPr>
            <a:endParaRPr lang="fi-FI" sz="1400" dirty="0"/>
          </a:p>
          <a:p>
            <a:pPr marL="298450" marR="5080" indent="-286385">
              <a:buFont typeface="Wingdings"/>
              <a:buChar char=""/>
              <a:tabLst>
                <a:tab pos="298450" algn="l"/>
              </a:tabLst>
            </a:pPr>
            <a:r>
              <a:rPr lang="fi-FI" sz="1600" spc="-25" dirty="0"/>
              <a:t>Amk ja yliopistosektorilla on kyselyssä yhteisiä kysymyksiä, niistä löytyy raportti täältä</a:t>
            </a:r>
          </a:p>
          <a:p>
            <a:pPr marL="298450" marR="5080" indent="-286385">
              <a:buFont typeface="Wingdings"/>
              <a:buChar char=""/>
              <a:tabLst>
                <a:tab pos="298450" algn="l"/>
              </a:tabLst>
            </a:pPr>
            <a:endParaRPr lang="fi-FI" sz="1600" spc="-25" dirty="0"/>
          </a:p>
          <a:p>
            <a:pPr marL="298450" marR="5080" indent="-286385">
              <a:lnSpc>
                <a:spcPct val="100000"/>
              </a:lnSpc>
              <a:buFont typeface="Wingdings"/>
              <a:buChar char=""/>
              <a:tabLst>
                <a:tab pos="298450" algn="l"/>
              </a:tabLst>
            </a:pPr>
            <a:r>
              <a:rPr lang="fi-FI" sz="1600" dirty="0"/>
              <a:t>Kyselyn</a:t>
            </a:r>
            <a:r>
              <a:rPr lang="fi-FI" sz="1600" spc="-10" dirty="0"/>
              <a:t> </a:t>
            </a:r>
            <a:r>
              <a:rPr lang="fi-FI" sz="1600" dirty="0"/>
              <a:t>koordinaatiosta</a:t>
            </a:r>
            <a:r>
              <a:rPr lang="fi-FI" sz="1600" spc="-40" dirty="0"/>
              <a:t> </a:t>
            </a:r>
            <a:r>
              <a:rPr lang="fi-FI" sz="1600" dirty="0"/>
              <a:t>ja</a:t>
            </a:r>
            <a:r>
              <a:rPr lang="fi-FI" sz="1600" spc="-60" dirty="0"/>
              <a:t> </a:t>
            </a:r>
            <a:r>
              <a:rPr lang="fi-FI" sz="1600" dirty="0"/>
              <a:t>kehitystyöstä</a:t>
            </a:r>
            <a:r>
              <a:rPr lang="fi-FI" sz="1600" spc="-5" dirty="0"/>
              <a:t> </a:t>
            </a:r>
            <a:r>
              <a:rPr lang="fi-FI" sz="1600" dirty="0"/>
              <a:t>vastaa</a:t>
            </a:r>
            <a:r>
              <a:rPr lang="fi-FI" sz="1600" spc="-65" dirty="0"/>
              <a:t> </a:t>
            </a:r>
            <a:r>
              <a:rPr lang="fi-FI" sz="1600" dirty="0"/>
              <a:t>valtakunnallinen</a:t>
            </a:r>
            <a:r>
              <a:rPr lang="fi-FI" sz="1600" spc="-10" dirty="0"/>
              <a:t> </a:t>
            </a:r>
            <a:r>
              <a:rPr lang="fi-FI" sz="1600" dirty="0"/>
              <a:t>uraseurantaverkosto ja ohjausryhmänä toimii </a:t>
            </a:r>
            <a:r>
              <a:rPr lang="fi-FI" sz="1600" dirty="0" err="1"/>
              <a:t>Arenen</a:t>
            </a:r>
            <a:r>
              <a:rPr lang="fi-FI" sz="1600" dirty="0"/>
              <a:t> koulutusvaliokunta</a:t>
            </a:r>
            <a:r>
              <a:rPr lang="fi-FI" sz="1600" spc="-35" dirty="0"/>
              <a:t>. Kyselyn </a:t>
            </a:r>
            <a:r>
              <a:rPr lang="fi-FI" sz="1600" spc="-10" dirty="0"/>
              <a:t>toteuttaa </a:t>
            </a:r>
            <a:r>
              <a:rPr lang="fi-FI" sz="1600" dirty="0"/>
              <a:t>CSC</a:t>
            </a:r>
            <a:r>
              <a:rPr lang="fi-FI" sz="1600" spc="-50" dirty="0"/>
              <a:t> </a:t>
            </a:r>
            <a:r>
              <a:rPr lang="fi-FI" sz="1600" dirty="0"/>
              <a:t>–</a:t>
            </a:r>
            <a:r>
              <a:rPr lang="fi-FI" sz="1600" spc="-75" dirty="0"/>
              <a:t> </a:t>
            </a:r>
            <a:r>
              <a:rPr lang="fi-FI" sz="1600" dirty="0"/>
              <a:t>Tieteen</a:t>
            </a:r>
            <a:r>
              <a:rPr lang="fi-FI" sz="1600" spc="-50" dirty="0"/>
              <a:t> </a:t>
            </a:r>
            <a:r>
              <a:rPr lang="fi-FI" sz="1600" dirty="0"/>
              <a:t>tietotekniikan</a:t>
            </a:r>
            <a:r>
              <a:rPr lang="fi-FI" sz="1600" spc="-35" dirty="0"/>
              <a:t> </a:t>
            </a:r>
            <a:r>
              <a:rPr lang="fi-FI" sz="1600" dirty="0"/>
              <a:t>keskus</a:t>
            </a:r>
            <a:r>
              <a:rPr lang="fi-FI" sz="1600" spc="-35" dirty="0"/>
              <a:t> </a:t>
            </a:r>
            <a:r>
              <a:rPr lang="fi-FI" sz="1600" spc="-25" dirty="0"/>
              <a:t>Oy</a:t>
            </a:r>
          </a:p>
          <a:p>
            <a:pPr marL="298450" marR="5080" indent="-286385">
              <a:lnSpc>
                <a:spcPct val="100000"/>
              </a:lnSpc>
              <a:buFont typeface="Wingdings"/>
              <a:buChar char=""/>
              <a:tabLst>
                <a:tab pos="298450" algn="l"/>
              </a:tabLst>
            </a:pPr>
            <a:endParaRPr lang="fi-FI" sz="1600" spc="-25" dirty="0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8089" y="298396"/>
            <a:ext cx="9752437" cy="1064491"/>
          </a:xfrm>
          <a:prstGeom prst="rect">
            <a:avLst/>
          </a:prstGeom>
        </p:spPr>
        <p:txBody>
          <a:bodyPr vert="horz" wrap="square" lIns="0" tIns="287628" rIns="0" bIns="0" rtlCol="0">
            <a:spAutoFit/>
          </a:bodyPr>
          <a:lstStyle/>
          <a:p>
            <a:pPr marL="19812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Uraseurantakyselystä</a:t>
            </a:r>
            <a:r>
              <a:rPr spc="-140" dirty="0"/>
              <a:t> </a:t>
            </a:r>
            <a:r>
              <a:rPr spc="-10" dirty="0"/>
              <a:t>lyhyesti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3264833" y="3110462"/>
            <a:ext cx="1313447" cy="1417253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200" dirty="0"/>
              <a:t>VIRTA-tietojen täydentäminen sähköposti ja puhelinnumero (</a:t>
            </a:r>
            <a:r>
              <a:rPr lang="fi-FI" sz="1200" dirty="0" err="1"/>
              <a:t>AMKit</a:t>
            </a:r>
            <a:r>
              <a:rPr lang="fi-FI" sz="1200" dirty="0"/>
              <a:t> hoitavat)</a:t>
            </a:r>
            <a:endParaRPr lang="fi-FI" sz="1200" dirty="0">
              <a:solidFill>
                <a:prstClr val="white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7855" y="3143671"/>
            <a:ext cx="1238043" cy="1280752"/>
          </a:xfrm>
          <a:prstGeom prst="roundRect">
            <a:avLst/>
          </a:prstGeom>
          <a:solidFill>
            <a:srgbClr val="CA6897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>
                <a:solidFill>
                  <a:prstClr val="white"/>
                </a:solidFill>
              </a:rPr>
              <a:t>VIRTA-poiminta: kaikki valmistuneet</a:t>
            </a:r>
          </a:p>
          <a:p>
            <a:pPr algn="ctr"/>
            <a:r>
              <a:rPr lang="fi-FI" sz="1600" dirty="0">
                <a:solidFill>
                  <a:prstClr val="white"/>
                </a:solidFill>
              </a:rPr>
              <a:t>CSC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127314" y="5153314"/>
            <a:ext cx="1467970" cy="1524322"/>
          </a:xfrm>
          <a:prstGeom prst="roundRect">
            <a:avLst/>
          </a:prstGeom>
          <a:solidFill>
            <a:srgbClr val="58BEC2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>
                <a:solidFill>
                  <a:prstClr val="white"/>
                </a:solidFill>
              </a:rPr>
              <a:t>Yhteystietoa ei saatavilla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065796" y="3086546"/>
            <a:ext cx="1310613" cy="1435005"/>
          </a:xfrm>
          <a:prstGeom prst="roundRect">
            <a:avLst/>
          </a:prstGeom>
          <a:solidFill>
            <a:srgbClr val="CA6897"/>
          </a:solidFill>
          <a:ln w="57150">
            <a:solidFill>
              <a:srgbClr val="83A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400" dirty="0"/>
              <a:t>1. yhteydenotto (CSC hoitaa)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595236" y="1417361"/>
            <a:ext cx="1405055" cy="1608820"/>
          </a:xfrm>
          <a:prstGeom prst="roundRect">
            <a:avLst/>
          </a:prstGeom>
          <a:solidFill>
            <a:srgbClr val="B81570"/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>
                <a:solidFill>
                  <a:prstClr val="white"/>
                </a:solidFill>
              </a:rPr>
              <a:t>Alumni vastaa kyselyyn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983194" y="3111010"/>
            <a:ext cx="1401683" cy="1385412"/>
          </a:xfrm>
          <a:prstGeom prst="roundRect">
            <a:avLst/>
          </a:prstGeom>
          <a:solidFill>
            <a:srgbClr val="CA6897"/>
          </a:solidFill>
          <a:ln w="57150">
            <a:solidFill>
              <a:srgbClr val="83A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400" dirty="0"/>
              <a:t>3. yhteydenotto (</a:t>
            </a:r>
            <a:r>
              <a:rPr lang="fi-FI" sz="1400" dirty="0">
                <a:cs typeface="Calibri"/>
              </a:rPr>
              <a:t>CSC hoitaa)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588796" y="5161006"/>
            <a:ext cx="1524072" cy="1524322"/>
          </a:xfrm>
          <a:prstGeom prst="roundRect">
            <a:avLst/>
          </a:prstGeom>
          <a:solidFill>
            <a:srgbClr val="58BEC2"/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600" dirty="0"/>
              <a:t>Alumnia ei tavoiteta / hän ei vastaa kyselyyn</a:t>
            </a:r>
            <a:endParaRPr lang="fi-FI" sz="1600">
              <a:cs typeface="Calibri"/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373830" y="568691"/>
            <a:ext cx="9985312" cy="5232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fi-FI" sz="2800" b="1" dirty="0">
                <a:solidFill>
                  <a:srgbClr val="B81570"/>
                </a:solidFill>
                <a:latin typeface="Adobe Hebrew"/>
              </a:rPr>
              <a:t>Uraseurantakyselyn valtakunnallinen toimintamalli 2024 alkaen</a:t>
            </a:r>
          </a:p>
        </p:txBody>
      </p:sp>
      <p:cxnSp>
        <p:nvCxnSpPr>
          <p:cNvPr id="248" name="Straight Arrow Connector 247"/>
          <p:cNvCxnSpPr>
            <a:cxnSpLocks/>
            <a:stCxn id="5" idx="3"/>
          </p:cNvCxnSpPr>
          <p:nvPr/>
        </p:nvCxnSpPr>
        <p:spPr>
          <a:xfrm>
            <a:off x="1325898" y="3784047"/>
            <a:ext cx="456782" cy="12469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198"/>
          <p:cNvCxnSpPr>
            <a:cxnSpLocks/>
          </p:cNvCxnSpPr>
          <p:nvPr/>
        </p:nvCxnSpPr>
        <p:spPr>
          <a:xfrm>
            <a:off x="3839156" y="4506448"/>
            <a:ext cx="0" cy="624479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8">
            <a:extLst>
              <a:ext uri="{FF2B5EF4-FFF2-40B4-BE49-F238E27FC236}">
                <a16:creationId xmlns:a16="http://schemas.microsoft.com/office/drawing/2014/main" id="{057BA21E-B08F-4CD3-8911-202CB25334D0}"/>
              </a:ext>
            </a:extLst>
          </p:cNvPr>
          <p:cNvSpPr/>
          <p:nvPr/>
        </p:nvSpPr>
        <p:spPr>
          <a:xfrm>
            <a:off x="7052016" y="3086545"/>
            <a:ext cx="1411715" cy="1394901"/>
          </a:xfrm>
          <a:prstGeom prst="roundRect">
            <a:avLst/>
          </a:prstGeom>
          <a:solidFill>
            <a:srgbClr val="CA6897"/>
          </a:solidFill>
          <a:ln w="57150">
            <a:solidFill>
              <a:srgbClr val="83AE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400" dirty="0"/>
              <a:t>2.  yhteydenotto (</a:t>
            </a:r>
            <a:r>
              <a:rPr lang="fi-FI" sz="1400" dirty="0">
                <a:cs typeface="Calibri"/>
              </a:rPr>
              <a:t>CSC hoitaa)</a:t>
            </a:r>
          </a:p>
        </p:txBody>
      </p:sp>
      <p:cxnSp>
        <p:nvCxnSpPr>
          <p:cNvPr id="80" name="Straight Arrow Connector 198">
            <a:extLst>
              <a:ext uri="{FF2B5EF4-FFF2-40B4-BE49-F238E27FC236}">
                <a16:creationId xmlns:a16="http://schemas.microsoft.com/office/drawing/2014/main" id="{438764C6-9F5C-40DA-AAD0-32A4175C8BD7}"/>
              </a:ext>
            </a:extLst>
          </p:cNvPr>
          <p:cNvCxnSpPr>
            <a:cxnSpLocks/>
            <a:stCxn id="9" idx="3"/>
            <a:endCxn id="76" idx="1"/>
          </p:cNvCxnSpPr>
          <p:nvPr/>
        </p:nvCxnSpPr>
        <p:spPr>
          <a:xfrm flipV="1">
            <a:off x="6376409" y="3783996"/>
            <a:ext cx="675607" cy="20053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889A181B-CDC1-46E9-AC02-DF4BA515479A}"/>
              </a:ext>
            </a:extLst>
          </p:cNvPr>
          <p:cNvSpPr/>
          <p:nvPr/>
        </p:nvSpPr>
        <p:spPr>
          <a:xfrm>
            <a:off x="6469760" y="3429771"/>
            <a:ext cx="478881" cy="2199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Ei 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E6F1A27E-A868-4461-A0E9-E8B391B25504}"/>
              </a:ext>
            </a:extLst>
          </p:cNvPr>
          <p:cNvSpPr/>
          <p:nvPr/>
        </p:nvSpPr>
        <p:spPr>
          <a:xfrm>
            <a:off x="5727468" y="2338339"/>
            <a:ext cx="675097" cy="253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Kyllä</a:t>
            </a:r>
          </a:p>
        </p:txBody>
      </p:sp>
      <p:cxnSp>
        <p:nvCxnSpPr>
          <p:cNvPr id="98" name="Straight Arrow Connector 198">
            <a:extLst>
              <a:ext uri="{FF2B5EF4-FFF2-40B4-BE49-F238E27FC236}">
                <a16:creationId xmlns:a16="http://schemas.microsoft.com/office/drawing/2014/main" id="{DBC14781-8BAA-4F08-8FB1-005F6D900575}"/>
              </a:ext>
            </a:extLst>
          </p:cNvPr>
          <p:cNvCxnSpPr>
            <a:cxnSpLocks/>
          </p:cNvCxnSpPr>
          <p:nvPr/>
        </p:nvCxnSpPr>
        <p:spPr>
          <a:xfrm flipV="1">
            <a:off x="8468165" y="3766438"/>
            <a:ext cx="575349" cy="23103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>
            <a:extLst>
              <a:ext uri="{FF2B5EF4-FFF2-40B4-BE49-F238E27FC236}">
                <a16:creationId xmlns:a16="http://schemas.microsoft.com/office/drawing/2014/main" id="{7E709FEC-98EE-4E71-82C4-45CBD60970A4}"/>
              </a:ext>
            </a:extLst>
          </p:cNvPr>
          <p:cNvSpPr/>
          <p:nvPr/>
        </p:nvSpPr>
        <p:spPr>
          <a:xfrm>
            <a:off x="8461593" y="3432289"/>
            <a:ext cx="463579" cy="2276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Ei </a:t>
            </a:r>
          </a:p>
        </p:txBody>
      </p:sp>
      <p:cxnSp>
        <p:nvCxnSpPr>
          <p:cNvPr id="112" name="Straight Arrow Connector 198">
            <a:extLst>
              <a:ext uri="{FF2B5EF4-FFF2-40B4-BE49-F238E27FC236}">
                <a16:creationId xmlns:a16="http://schemas.microsoft.com/office/drawing/2014/main" id="{EAC7ECF9-BA1D-4507-AC95-A086A6046E64}"/>
              </a:ext>
            </a:extLst>
          </p:cNvPr>
          <p:cNvCxnSpPr>
            <a:cxnSpLocks/>
          </p:cNvCxnSpPr>
          <p:nvPr/>
        </p:nvCxnSpPr>
        <p:spPr>
          <a:xfrm flipV="1">
            <a:off x="4578280" y="3783997"/>
            <a:ext cx="487516" cy="15040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4000E1A-87D7-4258-AC25-05D27650C0F0}"/>
              </a:ext>
            </a:extLst>
          </p:cNvPr>
          <p:cNvCxnSpPr>
            <a:cxnSpLocks/>
          </p:cNvCxnSpPr>
          <p:nvPr/>
        </p:nvCxnSpPr>
        <p:spPr>
          <a:xfrm>
            <a:off x="4572517" y="5880569"/>
            <a:ext cx="6026305" cy="0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B55CD2D8-7DF5-4330-AAF2-0E986D2F6EC9}"/>
              </a:ext>
            </a:extLst>
          </p:cNvPr>
          <p:cNvCxnSpPr>
            <a:cxnSpLocks/>
            <a:stCxn id="12" idx="3"/>
            <a:endCxn id="15" idx="0"/>
          </p:cNvCxnSpPr>
          <p:nvPr/>
        </p:nvCxnSpPr>
        <p:spPr>
          <a:xfrm>
            <a:off x="10384877" y="3803716"/>
            <a:ext cx="965955" cy="1357290"/>
          </a:xfrm>
          <a:prstGeom prst="bentConnector2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Rectangle 119">
            <a:extLst>
              <a:ext uri="{FF2B5EF4-FFF2-40B4-BE49-F238E27FC236}">
                <a16:creationId xmlns:a16="http://schemas.microsoft.com/office/drawing/2014/main" id="{F2EC9533-91D0-42CE-9488-571703E3B6DA}"/>
              </a:ext>
            </a:extLst>
          </p:cNvPr>
          <p:cNvSpPr/>
          <p:nvPr/>
        </p:nvSpPr>
        <p:spPr>
          <a:xfrm>
            <a:off x="7742842" y="2654785"/>
            <a:ext cx="675097" cy="253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Kyllä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DF4F19D-5731-4977-8E54-1D7AA29E2FC5}"/>
              </a:ext>
            </a:extLst>
          </p:cNvPr>
          <p:cNvSpPr/>
          <p:nvPr/>
        </p:nvSpPr>
        <p:spPr>
          <a:xfrm>
            <a:off x="9684045" y="2778867"/>
            <a:ext cx="675097" cy="253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Kyllä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440A11A4-9C13-41C5-94DC-CE7036C3DEDA}"/>
              </a:ext>
            </a:extLst>
          </p:cNvPr>
          <p:cNvSpPr/>
          <p:nvPr/>
        </p:nvSpPr>
        <p:spPr>
          <a:xfrm>
            <a:off x="10512289" y="3432718"/>
            <a:ext cx="503685" cy="287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Ei </a:t>
            </a:r>
          </a:p>
        </p:txBody>
      </p:sp>
      <p:sp>
        <p:nvSpPr>
          <p:cNvPr id="2" name="Rounded Rectangle 4">
            <a:extLst>
              <a:ext uri="{FF2B5EF4-FFF2-40B4-BE49-F238E27FC236}">
                <a16:creationId xmlns:a16="http://schemas.microsoft.com/office/drawing/2014/main" id="{816D1B10-B3EB-DF8F-0F9A-44094B542D39}"/>
              </a:ext>
            </a:extLst>
          </p:cNvPr>
          <p:cNvSpPr/>
          <p:nvPr/>
        </p:nvSpPr>
        <p:spPr>
          <a:xfrm>
            <a:off x="1682039" y="3163723"/>
            <a:ext cx="1238043" cy="1280752"/>
          </a:xfrm>
          <a:prstGeom prst="roundRect">
            <a:avLst/>
          </a:prstGeom>
          <a:solidFill>
            <a:srgbClr val="E8BED2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200" dirty="0">
                <a:solidFill>
                  <a:prstClr val="white"/>
                </a:solidFill>
              </a:rPr>
              <a:t>VIRTA-tietojen tarkastaminen </a:t>
            </a:r>
          </a:p>
          <a:p>
            <a:pPr algn="ctr"/>
            <a:r>
              <a:rPr lang="fi-FI" sz="1200" dirty="0">
                <a:solidFill>
                  <a:prstClr val="white"/>
                </a:solidFill>
                <a:cs typeface="Calibri"/>
              </a:rPr>
              <a:t>(</a:t>
            </a:r>
            <a:r>
              <a:rPr lang="fi-FI" sz="1200" dirty="0" err="1">
                <a:solidFill>
                  <a:prstClr val="white"/>
                </a:solidFill>
                <a:cs typeface="Calibri"/>
              </a:rPr>
              <a:t>AMKit</a:t>
            </a:r>
            <a:r>
              <a:rPr lang="fi-FI" sz="1200" dirty="0">
                <a:solidFill>
                  <a:prstClr val="white"/>
                </a:solidFill>
                <a:cs typeface="Calibri"/>
              </a:rPr>
              <a:t> hoitavat)</a:t>
            </a:r>
          </a:p>
        </p:txBody>
      </p:sp>
      <p:cxnSp>
        <p:nvCxnSpPr>
          <p:cNvPr id="4" name="Yhdistin: Kulma 3">
            <a:extLst>
              <a:ext uri="{FF2B5EF4-FFF2-40B4-BE49-F238E27FC236}">
                <a16:creationId xmlns:a16="http://schemas.microsoft.com/office/drawing/2014/main" id="{589FA223-42B9-74DA-ADB4-F32834A34541}"/>
              </a:ext>
            </a:extLst>
          </p:cNvPr>
          <p:cNvCxnSpPr>
            <a:stCxn id="9" idx="0"/>
          </p:cNvCxnSpPr>
          <p:nvPr/>
        </p:nvCxnSpPr>
        <p:spPr>
          <a:xfrm rot="5400000" flipH="1" flipV="1">
            <a:off x="7551762" y="49513"/>
            <a:ext cx="1206375" cy="4867693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Yhdistin: Kulma 6">
            <a:extLst>
              <a:ext uri="{FF2B5EF4-FFF2-40B4-BE49-F238E27FC236}">
                <a16:creationId xmlns:a16="http://schemas.microsoft.com/office/drawing/2014/main" id="{B8AE8F9B-335F-AF14-3658-9436AD16EFD7}"/>
              </a:ext>
            </a:extLst>
          </p:cNvPr>
          <p:cNvCxnSpPr>
            <a:stCxn id="76" idx="0"/>
            <a:endCxn id="11" idx="1"/>
          </p:cNvCxnSpPr>
          <p:nvPr/>
        </p:nvCxnSpPr>
        <p:spPr>
          <a:xfrm rot="5400000" flipH="1" flipV="1">
            <a:off x="8744168" y="1235477"/>
            <a:ext cx="864774" cy="2837362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Yhdistin: Kulma 12">
            <a:extLst>
              <a:ext uri="{FF2B5EF4-FFF2-40B4-BE49-F238E27FC236}">
                <a16:creationId xmlns:a16="http://schemas.microsoft.com/office/drawing/2014/main" id="{4A575651-A7A2-1987-38A1-A48797BCCF48}"/>
              </a:ext>
            </a:extLst>
          </p:cNvPr>
          <p:cNvCxnSpPr>
            <a:stCxn id="12" idx="0"/>
          </p:cNvCxnSpPr>
          <p:nvPr/>
        </p:nvCxnSpPr>
        <p:spPr>
          <a:xfrm rot="5400000" flipH="1" flipV="1">
            <a:off x="9877014" y="2399228"/>
            <a:ext cx="518805" cy="904760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98">
            <a:extLst>
              <a:ext uri="{FF2B5EF4-FFF2-40B4-BE49-F238E27FC236}">
                <a16:creationId xmlns:a16="http://schemas.microsoft.com/office/drawing/2014/main" id="{2288D519-5700-7627-1FBC-72276FCEF08F}"/>
              </a:ext>
            </a:extLst>
          </p:cNvPr>
          <p:cNvCxnSpPr>
            <a:cxnSpLocks/>
          </p:cNvCxnSpPr>
          <p:nvPr/>
        </p:nvCxnSpPr>
        <p:spPr>
          <a:xfrm flipV="1">
            <a:off x="2936055" y="3782021"/>
            <a:ext cx="487516" cy="15040"/>
          </a:xfrm>
          <a:prstGeom prst="straightConnector1">
            <a:avLst/>
          </a:prstGeom>
          <a:ln w="762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iruutu 9">
            <a:extLst>
              <a:ext uri="{FF2B5EF4-FFF2-40B4-BE49-F238E27FC236}">
                <a16:creationId xmlns:a16="http://schemas.microsoft.com/office/drawing/2014/main" id="{8A352D8A-58F7-1FEF-8C19-1BCBADCAE56F}"/>
              </a:ext>
            </a:extLst>
          </p:cNvPr>
          <p:cNvSpPr txBox="1"/>
          <p:nvPr/>
        </p:nvSpPr>
        <p:spPr>
          <a:xfrm>
            <a:off x="4917179" y="4709156"/>
            <a:ext cx="51458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fi-FI" sz="18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Kyselykierroksen 2024 aikataulu  </a:t>
            </a:r>
            <a:endParaRPr lang="fi-FI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to 10.10.2024 sähköposti ja tekstiviesti 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ti 22.10.2024 muistutus 1 (tekstiviesti) 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to 31.10.2024 muistutus 2 (sähköposti)    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su 10.11.2024 kysely sulkeutuu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</a:rPr>
              <a:t>Vastaajille lähti kiitosviesti ja tieto, että raportti on julkaistu Vipusessa</a:t>
            </a:r>
            <a:endParaRPr lang="fi-FI" sz="1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</p:txBody>
      </p:sp>
      <p:pic>
        <p:nvPicPr>
          <p:cNvPr id="16" name="object 2">
            <a:extLst>
              <a:ext uri="{FF2B5EF4-FFF2-40B4-BE49-F238E27FC236}">
                <a16:creationId xmlns:a16="http://schemas.microsoft.com/office/drawing/2014/main" id="{A2452C79-2445-559C-387A-367E5E4C901B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450285" y="257727"/>
            <a:ext cx="1447547" cy="834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48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94C07-7038-3BAD-66A2-DDDCAEA83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5BA1CC6-0147-F751-0CD9-B46041225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187" y="1535373"/>
            <a:ext cx="4514114" cy="3717757"/>
          </a:xfrm>
          <a:prstGeom prst="rect">
            <a:avLst/>
          </a:prstGeom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D54B4B61-9EF7-94DF-9180-788414963039}"/>
              </a:ext>
            </a:extLst>
          </p:cNvPr>
          <p:cNvSpPr txBox="1"/>
          <p:nvPr/>
        </p:nvSpPr>
        <p:spPr>
          <a:xfrm>
            <a:off x="649187" y="80505"/>
            <a:ext cx="10893626" cy="11545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spc="-30" dirty="0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Mihin </a:t>
            </a:r>
            <a:r>
              <a:rPr lang="en-US" sz="4400" spc="-30" dirty="0" err="1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tuloksia</a:t>
            </a:r>
            <a:r>
              <a:rPr lang="en-US" sz="4400" spc="-30" dirty="0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-US" sz="4400" spc="-30" dirty="0" err="1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käytetään</a:t>
            </a:r>
            <a:endParaRPr lang="en-US" sz="4400" spc="-30" dirty="0">
              <a:solidFill>
                <a:srgbClr val="00A2A6"/>
              </a:solidFill>
              <a:latin typeface="Calibri"/>
              <a:ea typeface="+mj-ea"/>
              <a:cs typeface="Calibri"/>
            </a:endParaRPr>
          </a:p>
        </p:txBody>
      </p:sp>
      <p:sp>
        <p:nvSpPr>
          <p:cNvPr id="5" name="Tekstin paikkamerkki 3">
            <a:extLst>
              <a:ext uri="{FF2B5EF4-FFF2-40B4-BE49-F238E27FC236}">
                <a16:creationId xmlns:a16="http://schemas.microsoft.com/office/drawing/2014/main" id="{B1C575A5-03A4-0E58-D20D-7C92ECA04194}"/>
              </a:ext>
            </a:extLst>
          </p:cNvPr>
          <p:cNvSpPr txBox="1">
            <a:spLocks/>
          </p:cNvSpPr>
          <p:nvPr/>
        </p:nvSpPr>
        <p:spPr>
          <a:xfrm>
            <a:off x="5659731" y="1235034"/>
            <a:ext cx="6268565" cy="5354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defPPr>
              <a:defRPr lang="fi-FI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Tuottaa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tietoa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koulutuksen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vaikuttavuudesta</a:t>
            </a:r>
            <a:r>
              <a:rPr lang="en-US" sz="2800" dirty="0">
                <a:solidFill>
                  <a:schemeClr val="tx1"/>
                </a:solidFill>
              </a:rPr>
              <a:t> ja </a:t>
            </a:r>
            <a:r>
              <a:rPr lang="en-US" sz="2800" dirty="0" err="1">
                <a:solidFill>
                  <a:schemeClr val="tx1"/>
                </a:solidFill>
              </a:rPr>
              <a:t>laadusta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Laadullisen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työllistymisen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mittari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Koulutuksen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kehittämisen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tukena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Jatkuvan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oppimisen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ideapankki</a:t>
            </a:r>
            <a:r>
              <a:rPr lang="en-US" sz="2800" dirty="0">
                <a:solidFill>
                  <a:schemeClr val="tx1"/>
                </a:solidFill>
              </a:rPr>
              <a:t> (</a:t>
            </a:r>
            <a:r>
              <a:rPr lang="en-US" sz="2800" dirty="0" err="1">
                <a:solidFill>
                  <a:schemeClr val="tx1"/>
                </a:solidFill>
              </a:rPr>
              <a:t>ennakointitietoa</a:t>
            </a:r>
            <a:r>
              <a:rPr lang="en-US" sz="2800" dirty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Uraohjauksen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tukena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opiskelijoilla</a:t>
            </a:r>
            <a:r>
              <a:rPr lang="en-US" sz="2800" dirty="0">
                <a:solidFill>
                  <a:schemeClr val="tx1"/>
                </a:solidFill>
              </a:rPr>
              <a:t> ja </a:t>
            </a:r>
            <a:r>
              <a:rPr lang="en-US" sz="2800" dirty="0" err="1">
                <a:solidFill>
                  <a:schemeClr val="tx1"/>
                </a:solidFill>
              </a:rPr>
              <a:t>hakijoilla</a:t>
            </a: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err="1">
                <a:solidFill>
                  <a:schemeClr val="tx1"/>
                </a:solidFill>
              </a:rPr>
              <a:t>Koulutuspolkujen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valintaan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fi-FI" dirty="0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AF1B6ABB-8ED7-17E4-828E-28745D3F03D3}"/>
              </a:ext>
            </a:extLst>
          </p:cNvPr>
          <p:cNvSpPr txBox="1"/>
          <p:nvPr/>
        </p:nvSpPr>
        <p:spPr>
          <a:xfrm>
            <a:off x="194056" y="6328305"/>
            <a:ext cx="93315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err="1"/>
              <a:t>Tuloksia</a:t>
            </a:r>
            <a:r>
              <a:rPr lang="en-US" dirty="0"/>
              <a:t> </a:t>
            </a:r>
            <a:r>
              <a:rPr lang="en-US" dirty="0" err="1"/>
              <a:t>löytyy</a:t>
            </a:r>
            <a:r>
              <a:rPr lang="en-US" dirty="0"/>
              <a:t> </a:t>
            </a:r>
            <a:r>
              <a:rPr lang="en-US" dirty="0" err="1">
                <a:hlinkClick r:id="rId3"/>
              </a:rPr>
              <a:t>Opetushallinnon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tilastopalvelu</a:t>
            </a:r>
            <a:r>
              <a:rPr lang="en-US" dirty="0">
                <a:hlinkClick r:id="rId3"/>
              </a:rPr>
              <a:t> </a:t>
            </a:r>
            <a:r>
              <a:rPr lang="en-US" dirty="0" err="1">
                <a:hlinkClick r:id="rId3"/>
              </a:rPr>
              <a:t>Vipusesta</a:t>
            </a:r>
            <a:r>
              <a:rPr lang="en-US" dirty="0">
                <a:hlinkClick r:id="rId3"/>
              </a:rPr>
              <a:t> </a:t>
            </a:r>
            <a:r>
              <a:rPr lang="en-US" dirty="0"/>
              <a:t>ja </a:t>
            </a:r>
            <a:r>
              <a:rPr lang="en-US" dirty="0">
                <a:hlinkClick r:id="rId4"/>
              </a:rPr>
              <a:t>Töissä.fi </a:t>
            </a:r>
            <a:r>
              <a:rPr lang="en-US" dirty="0">
                <a:hlinkClick r:id="rId5"/>
              </a:rPr>
              <a:t>–</a:t>
            </a:r>
            <a:r>
              <a:rPr lang="en-US" dirty="0" err="1"/>
              <a:t>palvelusta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4211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0C64985C-A560-98FE-B409-F06F55CAB83E}"/>
              </a:ext>
            </a:extLst>
          </p:cNvPr>
          <p:cNvSpPr txBox="1"/>
          <p:nvPr/>
        </p:nvSpPr>
        <p:spPr>
          <a:xfrm>
            <a:off x="783770" y="102621"/>
            <a:ext cx="1114697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spc="-30" dirty="0" err="1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Valtakunnalliset</a:t>
            </a:r>
            <a:r>
              <a:rPr lang="en-US" sz="4400" spc="-30" dirty="0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 </a:t>
            </a:r>
            <a:r>
              <a:rPr lang="en-US" sz="4400" spc="-30" dirty="0" err="1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vastausprosentit</a:t>
            </a:r>
            <a:r>
              <a:rPr lang="en-US" sz="4400" spc="-30" dirty="0">
                <a:solidFill>
                  <a:srgbClr val="00A2A6"/>
                </a:solidFill>
                <a:latin typeface="Calibri"/>
                <a:ea typeface="+mj-ea"/>
                <a:cs typeface="Calibri"/>
              </a:rPr>
              <a:t> 2020-2024</a:t>
            </a:r>
          </a:p>
        </p:txBody>
      </p:sp>
      <p:graphicFrame>
        <p:nvGraphicFramePr>
          <p:cNvPr id="5" name="Kaavio 4">
            <a:extLst>
              <a:ext uri="{FF2B5EF4-FFF2-40B4-BE49-F238E27FC236}">
                <a16:creationId xmlns:a16="http://schemas.microsoft.com/office/drawing/2014/main" id="{E50800B3-7C29-9BAB-34F5-6740EB61A1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134518"/>
              </p:ext>
            </p:extLst>
          </p:nvPr>
        </p:nvGraphicFramePr>
        <p:xfrm>
          <a:off x="783770" y="1204912"/>
          <a:ext cx="11146970" cy="5550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5784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CE1A4-5EE0-73AF-8F5B-2D490CEBE1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1FBCB884-17A9-972B-0428-D61B5306B5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389083"/>
              </p:ext>
            </p:extLst>
          </p:nvPr>
        </p:nvGraphicFramePr>
        <p:xfrm>
          <a:off x="1630495" y="254000"/>
          <a:ext cx="10322805" cy="629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DCA86F6B-3E1C-5E58-5005-54E0EA441A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389670"/>
              </p:ext>
            </p:extLst>
          </p:nvPr>
        </p:nvGraphicFramePr>
        <p:xfrm>
          <a:off x="1630495" y="872518"/>
          <a:ext cx="9979119" cy="5674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18165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0F7E27-BAB5-77BE-6CBC-2EF4CC6558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>
            <a:extLst>
              <a:ext uri="{FF2B5EF4-FFF2-40B4-BE49-F238E27FC236}">
                <a16:creationId xmlns:a16="http://schemas.microsoft.com/office/drawing/2014/main" id="{4B53218F-7CB9-6178-4B06-AB4384F29277}"/>
              </a:ext>
            </a:extLst>
          </p:cNvPr>
          <p:cNvGraphicFramePr>
            <a:graphicFrameLocks/>
          </p:cNvGraphicFramePr>
          <p:nvPr/>
        </p:nvGraphicFramePr>
        <p:xfrm>
          <a:off x="1630495" y="254000"/>
          <a:ext cx="10322805" cy="6292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Kaavio 2">
            <a:extLst>
              <a:ext uri="{FF2B5EF4-FFF2-40B4-BE49-F238E27FC236}">
                <a16:creationId xmlns:a16="http://schemas.microsoft.com/office/drawing/2014/main" id="{D96AE49E-D2C3-8EDA-5A5B-D385CA340785}"/>
              </a:ext>
            </a:extLst>
          </p:cNvPr>
          <p:cNvGraphicFramePr>
            <a:graphicFrameLocks/>
          </p:cNvGraphicFramePr>
          <p:nvPr/>
        </p:nvGraphicFramePr>
        <p:xfrm>
          <a:off x="1630496" y="1181099"/>
          <a:ext cx="10322804" cy="5422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Kaavio 1">
            <a:extLst>
              <a:ext uri="{FF2B5EF4-FFF2-40B4-BE49-F238E27FC236}">
                <a16:creationId xmlns:a16="http://schemas.microsoft.com/office/drawing/2014/main" id="{E4AB4C6E-9128-B6C2-51D1-E187A754DA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747032"/>
              </p:ext>
            </p:extLst>
          </p:nvPr>
        </p:nvGraphicFramePr>
        <p:xfrm>
          <a:off x="769675" y="1325562"/>
          <a:ext cx="11235937" cy="5221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05524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E53A34-F577-4837-AAEB-6DC2966BEF7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fi-FI" dirty="0"/>
              <a:t>Kiitos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F0876F7C-0EA8-EE36-0D61-BF75AEC742F4}"/>
              </a:ext>
            </a:extLst>
          </p:cNvPr>
          <p:cNvSpPr txBox="1"/>
          <p:nvPr/>
        </p:nvSpPr>
        <p:spPr>
          <a:xfrm>
            <a:off x="1785842" y="4412440"/>
            <a:ext cx="63455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Lisätietoa</a:t>
            </a:r>
            <a:r>
              <a:rPr lang="en-US" dirty="0"/>
              <a:t> </a:t>
            </a:r>
            <a:r>
              <a:rPr lang="en-US" dirty="0" err="1"/>
              <a:t>kyselystä</a:t>
            </a:r>
            <a:r>
              <a:rPr lang="en-US" dirty="0"/>
              <a:t> ja </a:t>
            </a:r>
            <a:r>
              <a:rPr lang="en-US" dirty="0" err="1"/>
              <a:t>toimintamallista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	https://amk-uraseuranta.turkuamk.fi/</a:t>
            </a:r>
          </a:p>
          <a:p>
            <a:r>
              <a:rPr lang="en-US" dirty="0"/>
              <a:t>	satu.helmi@turkuamk.fi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131991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1">
      <a:majorFont>
        <a:latin typeface="Gotham Rounded Bold"/>
        <a:ea typeface=""/>
        <a:cs typeface=""/>
      </a:majorFont>
      <a:minorFont>
        <a:latin typeface="Gotham Rounded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B9F24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B126B98AD827C41B471398730CC325D" ma:contentTypeVersion="17" ma:contentTypeDescription="Luo uusi asiakirja." ma:contentTypeScope="" ma:versionID="59952efe202272c572e127a5ae766f8b">
  <xsd:schema xmlns:xsd="http://www.w3.org/2001/XMLSchema" xmlns:xs="http://www.w3.org/2001/XMLSchema" xmlns:p="http://schemas.microsoft.com/office/2006/metadata/properties" xmlns:ns2="ea62a5f9-49c6-46c3-9956-911c5696344a" xmlns:ns3="6d10f40e-3216-41f0-b999-d3b6f3cd4f36" xmlns:ns4="29d38182-2ba3-434b-9466-3aece3d3aa2e" targetNamespace="http://schemas.microsoft.com/office/2006/metadata/properties" ma:root="true" ma:fieldsID="16f2714ae04093b1a67b69839c9a570b" ns2:_="" ns3:_="" ns4:_="">
    <xsd:import namespace="ea62a5f9-49c6-46c3-9956-911c5696344a"/>
    <xsd:import namespace="6d10f40e-3216-41f0-b999-d3b6f3cd4f36"/>
    <xsd:import namespace="29d38182-2ba3-434b-9466-3aece3d3aa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62a5f9-49c6-46c3-9956-911c56963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Kuvien tunnisteet" ma:readOnly="false" ma:fieldId="{5cf76f15-5ced-4ddc-b409-7134ff3c332f}" ma:taxonomyMulti="true" ma:sspId="b22d91eb-fd3c-4dd4-8d0c-bb647468a1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0f40e-3216-41f0-b999-d3b6f3cd4f3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d38182-2ba3-434b-9466-3aece3d3aa2e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22d33ea7-2815-4e5d-ac1b-ea3d7cac870a}" ma:internalName="TaxCatchAll" ma:showField="CatchAllData" ma:web="6d10f40e-3216-41f0-b999-d3b6f3cd4f3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9d38182-2ba3-434b-9466-3aece3d3aa2e" xsi:nil="true"/>
    <lcf76f155ced4ddcb4097134ff3c332f xmlns="ea62a5f9-49c6-46c3-9956-911c5696344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94E98A-24AE-47B0-8A27-E6BBB0B1B2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62a5f9-49c6-46c3-9956-911c5696344a"/>
    <ds:schemaRef ds:uri="6d10f40e-3216-41f0-b999-d3b6f3cd4f36"/>
    <ds:schemaRef ds:uri="29d38182-2ba3-434b-9466-3aece3d3aa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5649DA0-B5F2-4E06-ADA1-403EF722A1B1}">
  <ds:schemaRefs>
    <ds:schemaRef ds:uri="http://schemas.microsoft.com/office/2006/metadata/properties"/>
    <ds:schemaRef ds:uri="6d10f40e-3216-41f0-b999-d3b6f3cd4f36"/>
    <ds:schemaRef ds:uri="http://purl.org/dc/elements/1.1/"/>
    <ds:schemaRef ds:uri="http://purl.org/dc/terms/"/>
    <ds:schemaRef ds:uri="http://www.w3.org/XML/1998/namespace"/>
    <ds:schemaRef ds:uri="29d38182-2ba3-434b-9466-3aece3d3aa2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ea62a5f9-49c6-46c3-9956-911c5696344a"/>
  </ds:schemaRefs>
</ds:datastoreItem>
</file>

<file path=customXml/itemProps3.xml><?xml version="1.0" encoding="utf-8"?>
<ds:datastoreItem xmlns:ds="http://schemas.openxmlformats.org/officeDocument/2006/customXml" ds:itemID="{4A23F937-FA97-4C07-A197-5D899E12D30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3203</TotalTime>
  <Words>489</Words>
  <Application>Microsoft Office PowerPoint</Application>
  <PresentationFormat>Laajakuva</PresentationFormat>
  <Paragraphs>90</Paragraphs>
  <Slides>9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8" baseType="lpstr">
      <vt:lpstr>Wingdings</vt:lpstr>
      <vt:lpstr>Average Sans</vt:lpstr>
      <vt:lpstr>Arial</vt:lpstr>
      <vt:lpstr>Gotham Rounded Medium</vt:lpstr>
      <vt:lpstr>Calibri</vt:lpstr>
      <vt:lpstr>Adobe Hebrew</vt:lpstr>
      <vt:lpstr>Gotham Rounded Bold</vt:lpstr>
      <vt:lpstr>Custom Design</vt:lpstr>
      <vt:lpstr>Office Theme</vt:lpstr>
      <vt:lpstr>PowerPoint-esitys</vt:lpstr>
      <vt:lpstr>Ohjelma</vt:lpstr>
      <vt:lpstr>Uraseurantakyselystä lyhyesti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Turun AMK:n tyhjä diapohja</dc:title>
  <dc:creator>"Turun AMK Viestintä" &lt;Viestinta@turkuamk.fi&gt;</dc:creator>
  <cp:lastModifiedBy>Helmi Satu</cp:lastModifiedBy>
  <cp:revision>25</cp:revision>
  <cp:lastPrinted>2020-08-18T07:54:28Z</cp:lastPrinted>
  <dcterms:created xsi:type="dcterms:W3CDTF">2020-01-30T15:08:04Z</dcterms:created>
  <dcterms:modified xsi:type="dcterms:W3CDTF">2025-03-24T12:12:04Z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ulosalue:">
    <vt:lpwstr>22;#YPA|426bd57c-5e12-418d-a284-022d9c63b1d0</vt:lpwstr>
  </property>
  <property fmtid="{D5CDD505-2E9C-101B-9397-08002B2CF9AE}" pid="3" name="Asiakirjatyyppi:">
    <vt:lpwstr>91;#Mallipohja|04279f8a-713a-4ece-a7d7-d828c0c3a5eb</vt:lpwstr>
  </property>
  <property fmtid="{D5CDD505-2E9C-101B-9397-08002B2CF9AE}" pid="4" name="Kohderyhmä">
    <vt:lpwstr>33;#Henkilöstö|a5198709-2a4f-459f-8ab3-a892f9485af3;#35;#Opiskelija|8bb147f9-a037-4673-8904-4bb38b909180</vt:lpwstr>
  </property>
  <property fmtid="{D5CDD505-2E9C-101B-9397-08002B2CF9AE}" pid="5" name="Yksikkö:">
    <vt:lpwstr>28;#Viestintä ja markkinointi|dd0160c8-c6c3-4d86-ac6f-8eed340a963e</vt:lpwstr>
  </property>
  <property fmtid="{D5CDD505-2E9C-101B-9397-08002B2CF9AE}" pid="6" name="Tarkenne:">
    <vt:lpwstr>40;#Viestintä|f1892e41-cfe2-4b39-9234-310fd0060190</vt:lpwstr>
  </property>
  <property fmtid="{D5CDD505-2E9C-101B-9397-08002B2CF9AE}" pid="7" name="ContentTypeId">
    <vt:lpwstr>0x010100EB126B98AD827C41B471398730CC325D</vt:lpwstr>
  </property>
  <property fmtid="{D5CDD505-2E9C-101B-9397-08002B2CF9AE}" pid="8" name="MediaServiceImageTags">
    <vt:lpwstr/>
  </property>
</Properties>
</file>