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2" r:id="rId1"/>
  </p:sldMasterIdLst>
  <p:notesMasterIdLst>
    <p:notesMasterId r:id="rId36"/>
  </p:notesMasterIdLst>
  <p:sldIdLst>
    <p:sldId id="271" r:id="rId2"/>
    <p:sldId id="275" r:id="rId3"/>
    <p:sldId id="287" r:id="rId4"/>
    <p:sldId id="339" r:id="rId5"/>
    <p:sldId id="299" r:id="rId6"/>
    <p:sldId id="300" r:id="rId7"/>
    <p:sldId id="301" r:id="rId8"/>
    <p:sldId id="302" r:id="rId9"/>
    <p:sldId id="303" r:id="rId10"/>
    <p:sldId id="304" r:id="rId11"/>
    <p:sldId id="347" r:id="rId12"/>
    <p:sldId id="288" r:id="rId13"/>
    <p:sldId id="340" r:id="rId14"/>
    <p:sldId id="305" r:id="rId15"/>
    <p:sldId id="313" r:id="rId16"/>
    <p:sldId id="314" r:id="rId17"/>
    <p:sldId id="307" r:id="rId18"/>
    <p:sldId id="323" r:id="rId19"/>
    <p:sldId id="308" r:id="rId20"/>
    <p:sldId id="324" r:id="rId21"/>
    <p:sldId id="319" r:id="rId22"/>
    <p:sldId id="320" r:id="rId23"/>
    <p:sldId id="309" r:id="rId24"/>
    <p:sldId id="330" r:id="rId25"/>
    <p:sldId id="310" r:id="rId26"/>
    <p:sldId id="336" r:id="rId27"/>
    <p:sldId id="311" r:id="rId28"/>
    <p:sldId id="344" r:id="rId29"/>
    <p:sldId id="312" r:id="rId30"/>
    <p:sldId id="332" r:id="rId31"/>
    <p:sldId id="348" r:id="rId32"/>
    <p:sldId id="349" r:id="rId33"/>
    <p:sldId id="341" r:id="rId34"/>
    <p:sldId id="274" r:id="rId35"/>
  </p:sldIdLst>
  <p:sldSz cx="9144000" cy="5143500" type="screen16x9"/>
  <p:notesSz cx="6858000" cy="9144000"/>
  <p:embeddedFontLst>
    <p:embeddedFont>
      <p:font typeface="Poppins" pitchFamily="2" charset="77"/>
      <p:regular r:id="rId37"/>
      <p:bold r:id="rId38"/>
      <p:italic r:id="rId39"/>
      <p:boldItalic r:id="rId40"/>
    </p:embeddedFont>
    <p:embeddedFont>
      <p:font typeface="Poppins SemiBold" panose="020B0604020202020204" pitchFamily="34" charset="0"/>
      <p:regular r:id="rId41"/>
      <p:bold r:id="rId42"/>
      <p:italic r:id="rId43"/>
      <p:boldItalic r:id="rId44"/>
    </p:embeddedFont>
    <p:embeddedFont>
      <p:font typeface="Source Sans Pro" panose="020B0503030403020204" pitchFamily="34" charset="0"/>
      <p:regular r:id="rId45"/>
      <p:bold r:id="rId46"/>
      <p:italic r:id="rId47"/>
      <p:boldItalic r:id="rId4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223"/>
    <p:restoredTop sz="94694"/>
  </p:normalViewPr>
  <p:slideViewPr>
    <p:cSldViewPr snapToGrid="0" snapToObjects="1">
      <p:cViewPr varScale="1">
        <p:scale>
          <a:sx n="146" d="100"/>
          <a:sy n="146" d="100"/>
        </p:scale>
        <p:origin x="184" y="424"/>
      </p:cViewPr>
      <p:guideLst/>
    </p:cSldViewPr>
  </p:slideViewPr>
  <p:notesTextViewPr>
    <p:cViewPr>
      <p:scale>
        <a:sx n="1" d="1"/>
        <a:sy n="1" d="1"/>
      </p:scale>
      <p:origin x="0" y="0"/>
    </p:cViewPr>
  </p:notesTextViewPr>
  <p:notesViewPr>
    <p:cSldViewPr snapToGrid="0" snapToObjects="1">
      <p:cViewPr varScale="1">
        <p:scale>
          <a:sx n="97" d="100"/>
          <a:sy n="97" d="100"/>
        </p:scale>
        <p:origin x="2152" y="20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3.fntdata"/><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font" Target="fonts/font6.fntdata"/><Relationship Id="rId47" Type="http://schemas.openxmlformats.org/officeDocument/2006/relationships/font" Target="fonts/font11.fntdata"/><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font" Target="fonts/font1.fntdata"/><Relationship Id="rId40" Type="http://schemas.openxmlformats.org/officeDocument/2006/relationships/font" Target="fonts/font4.fntdata"/><Relationship Id="rId45" Type="http://schemas.openxmlformats.org/officeDocument/2006/relationships/font" Target="fonts/font9.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font" Target="fonts/font8.fntdata"/><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font" Target="fonts/font7.fntdata"/><Relationship Id="rId48" Type="http://schemas.openxmlformats.org/officeDocument/2006/relationships/font" Target="fonts/font12.fntdata"/><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font" Target="fonts/font2.fntdata"/><Relationship Id="rId46" Type="http://schemas.openxmlformats.org/officeDocument/2006/relationships/font" Target="fonts/font10.fntdata"/><Relationship Id="rId20" Type="http://schemas.openxmlformats.org/officeDocument/2006/relationships/slide" Target="slides/slide19.xml"/><Relationship Id="rId41"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oleObject" Target="file:////Users/tinalauronen/Library/CloudStorage/GoogleDrive-tina.lauronen@otus.fi/Oma%20Drive/AMKista%20uralle/termit_ka&#776;sin.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Users/tinalauronen/Library/CloudStorage/GoogleDrive-tina.lauronen@otus.fi/Oma%20Drive/AMKista%20uralle/Kuviot_osaamissuositukset.xlsx" TargetMode="External"/><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oleObject" Target="file:////Users/tinalauronen/Library/CloudStorage/GoogleDrive-tina.lauronen@otus.fi/Oma%20Drive/AMKista%20uralle/termit_ka&#776;si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Users/tinalauronen/Library/CloudStorage/GoogleDrive-tina.lauronen@otus.fi/Oma%20Drive/AMKista%20uralle/Kuviot_osaamissuositukset.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Users/tinalauronen/Library/CloudStorage/GoogleDrive-tina.lauronen@otus.fi/Oma%20Drive/AMKista%20uralle/Kuviot_osaamissuositukset.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Users/tinalauronen/Library/CloudStorage/GoogleDrive-tina.lauronen@otus.fi/Oma%20Drive/AMKista%20uralle/Kuviot_osaamissuositukset.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Users/tinalauronen/Library/CloudStorage/GoogleDrive-tina.lauronen@otus.fi/Oma%20Drive/AMKista%20uralle/Kuviot_osaamissuositukset.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Users/tinalauronen/Library/CloudStorage/GoogleDrive-tina.lauronen@otus.fi/Oma%20Drive/AMKista%20uralle/Kuviot_osaamissuositukset.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Users/tinalauronen/Library/CloudStorage/GoogleDrive-tina.lauronen@otus.fi/Oma%20Drive/AMKista%20uralle/Kuviot_osaamissuositukset.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Users/tinalauronen/Library/CloudStorage/GoogleDrive-tina.lauronen@otus.fi/Oma%20Drive/AMKista%20uralle/Kuviot_osaamissuositukset.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tyypit!$A$25</c:f>
              <c:strCache>
                <c:ptCount val="1"/>
                <c:pt idx="0">
                  <c:v>Kurssi, koulutus, taito, osaaminen</c:v>
                </c:pt>
              </c:strCache>
            </c:strRef>
          </c:tx>
          <c:spPr>
            <a:solidFill>
              <a:schemeClr val="accent1"/>
            </a:solidFill>
            <a:ln>
              <a:noFill/>
            </a:ln>
            <a:effectLst/>
          </c:spPr>
          <c:invertIfNegative val="0"/>
          <c:cat>
            <c:strRef>
              <c:f>tyypit!$B$24:$D$24</c:f>
              <c:strCache>
                <c:ptCount val="3"/>
                <c:pt idx="0">
                  <c:v>Yhteensä</c:v>
                </c:pt>
                <c:pt idx="1">
                  <c:v>YAMK</c:v>
                </c:pt>
                <c:pt idx="2">
                  <c:v>AMK</c:v>
                </c:pt>
              </c:strCache>
            </c:strRef>
          </c:cat>
          <c:val>
            <c:numRef>
              <c:f>tyypit!$B$25:$D$25</c:f>
              <c:numCache>
                <c:formatCode>0.0</c:formatCode>
                <c:ptCount val="3"/>
                <c:pt idx="0">
                  <c:v>7.6827287493232266</c:v>
                </c:pt>
                <c:pt idx="1">
                  <c:v>9.8048548310328414</c:v>
                </c:pt>
                <c:pt idx="2">
                  <c:v>7.4103488301056872</c:v>
                </c:pt>
              </c:numCache>
            </c:numRef>
          </c:val>
          <c:extLst>
            <c:ext xmlns:c16="http://schemas.microsoft.com/office/drawing/2014/chart" uri="{C3380CC4-5D6E-409C-BE32-E72D297353CC}">
              <c16:uniqueId val="{00000000-981D-8445-92AF-9C6CE19BFD13}"/>
            </c:ext>
          </c:extLst>
        </c:ser>
        <c:ser>
          <c:idx val="1"/>
          <c:order val="1"/>
          <c:tx>
            <c:strRef>
              <c:f>tyypit!$A$26</c:f>
              <c:strCache>
                <c:ptCount val="1"/>
                <c:pt idx="0">
                  <c:v>Tutkinto</c:v>
                </c:pt>
              </c:strCache>
            </c:strRef>
          </c:tx>
          <c:spPr>
            <a:solidFill>
              <a:schemeClr val="accent2"/>
            </a:solidFill>
            <a:ln>
              <a:noFill/>
            </a:ln>
            <a:effectLst/>
          </c:spPr>
          <c:invertIfNegative val="0"/>
          <c:cat>
            <c:strRef>
              <c:f>tyypit!$B$24:$D$24</c:f>
              <c:strCache>
                <c:ptCount val="3"/>
                <c:pt idx="0">
                  <c:v>Yhteensä</c:v>
                </c:pt>
                <c:pt idx="1">
                  <c:v>YAMK</c:v>
                </c:pt>
                <c:pt idx="2">
                  <c:v>AMK</c:v>
                </c:pt>
              </c:strCache>
            </c:strRef>
          </c:cat>
          <c:val>
            <c:numRef>
              <c:f>tyypit!$B$26:$D$26</c:f>
              <c:numCache>
                <c:formatCode>0.0</c:formatCode>
                <c:ptCount val="3"/>
                <c:pt idx="0">
                  <c:v>2.3551705468327016</c:v>
                </c:pt>
                <c:pt idx="1">
                  <c:v>2.1418372203712517</c:v>
                </c:pt>
                <c:pt idx="2">
                  <c:v>2.3825523856069402</c:v>
                </c:pt>
              </c:numCache>
            </c:numRef>
          </c:val>
          <c:extLst>
            <c:ext xmlns:c16="http://schemas.microsoft.com/office/drawing/2014/chart" uri="{C3380CC4-5D6E-409C-BE32-E72D297353CC}">
              <c16:uniqueId val="{00000001-981D-8445-92AF-9C6CE19BFD13}"/>
            </c:ext>
          </c:extLst>
        </c:ser>
        <c:ser>
          <c:idx val="2"/>
          <c:order val="2"/>
          <c:tx>
            <c:strRef>
              <c:f>tyypit!$A$27</c:f>
              <c:strCache>
                <c:ptCount val="1"/>
                <c:pt idx="0">
                  <c:v>Yliopistotutkinto</c:v>
                </c:pt>
              </c:strCache>
            </c:strRef>
          </c:tx>
          <c:spPr>
            <a:solidFill>
              <a:schemeClr val="accent3"/>
            </a:solidFill>
            <a:ln>
              <a:noFill/>
            </a:ln>
            <a:effectLst/>
          </c:spPr>
          <c:invertIfNegative val="0"/>
          <c:cat>
            <c:strRef>
              <c:f>tyypit!$B$24:$D$24</c:f>
              <c:strCache>
                <c:ptCount val="3"/>
                <c:pt idx="0">
                  <c:v>Yhteensä</c:v>
                </c:pt>
                <c:pt idx="1">
                  <c:v>YAMK</c:v>
                </c:pt>
                <c:pt idx="2">
                  <c:v>AMK</c:v>
                </c:pt>
              </c:strCache>
            </c:strRef>
          </c:cat>
          <c:val>
            <c:numRef>
              <c:f>tyypit!$B$27:$D$27</c:f>
              <c:numCache>
                <c:formatCode>0.0</c:formatCode>
                <c:ptCount val="3"/>
                <c:pt idx="0">
                  <c:v>1.8678938819707633</c:v>
                </c:pt>
                <c:pt idx="1">
                  <c:v>1.9038553069966682</c:v>
                </c:pt>
                <c:pt idx="2">
                  <c:v>1.8632781477182478</c:v>
                </c:pt>
              </c:numCache>
            </c:numRef>
          </c:val>
          <c:extLst>
            <c:ext xmlns:c16="http://schemas.microsoft.com/office/drawing/2014/chart" uri="{C3380CC4-5D6E-409C-BE32-E72D297353CC}">
              <c16:uniqueId val="{00000002-981D-8445-92AF-9C6CE19BFD13}"/>
            </c:ext>
          </c:extLst>
        </c:ser>
        <c:ser>
          <c:idx val="3"/>
          <c:order val="3"/>
          <c:tx>
            <c:strRef>
              <c:f>tyypit!$A$28</c:f>
              <c:strCache>
                <c:ptCount val="1"/>
                <c:pt idx="0">
                  <c:v>Ylempi AMK-tutkinto</c:v>
                </c:pt>
              </c:strCache>
            </c:strRef>
          </c:tx>
          <c:spPr>
            <a:solidFill>
              <a:schemeClr val="accent4"/>
            </a:solidFill>
            <a:ln>
              <a:noFill/>
            </a:ln>
            <a:effectLst/>
          </c:spPr>
          <c:invertIfNegative val="0"/>
          <c:cat>
            <c:strRef>
              <c:f>tyypit!$B$24:$D$24</c:f>
              <c:strCache>
                <c:ptCount val="3"/>
                <c:pt idx="0">
                  <c:v>Yhteensä</c:v>
                </c:pt>
                <c:pt idx="1">
                  <c:v>YAMK</c:v>
                </c:pt>
                <c:pt idx="2">
                  <c:v>AMK</c:v>
                </c:pt>
              </c:strCache>
            </c:strRef>
          </c:cat>
          <c:val>
            <c:numRef>
              <c:f>tyypit!$B$28:$D$28</c:f>
              <c:numCache>
                <c:formatCode>0.0</c:formatCode>
                <c:ptCount val="3"/>
                <c:pt idx="0">
                  <c:v>1.0990795885219273</c:v>
                </c:pt>
                <c:pt idx="1">
                  <c:v>0.85673488814850074</c:v>
                </c:pt>
                <c:pt idx="2">
                  <c:v>1.1301851059930357</c:v>
                </c:pt>
              </c:numCache>
            </c:numRef>
          </c:val>
          <c:extLst>
            <c:ext xmlns:c16="http://schemas.microsoft.com/office/drawing/2014/chart" uri="{C3380CC4-5D6E-409C-BE32-E72D297353CC}">
              <c16:uniqueId val="{00000003-981D-8445-92AF-9C6CE19BFD13}"/>
            </c:ext>
          </c:extLst>
        </c:ser>
        <c:ser>
          <c:idx val="4"/>
          <c:order val="4"/>
          <c:tx>
            <c:strRef>
              <c:f>tyypit!$A$29</c:f>
              <c:strCache>
                <c:ptCount val="1"/>
                <c:pt idx="0">
                  <c:v>Pätevyys</c:v>
                </c:pt>
              </c:strCache>
            </c:strRef>
          </c:tx>
          <c:spPr>
            <a:solidFill>
              <a:schemeClr val="accent5"/>
            </a:solidFill>
            <a:ln>
              <a:noFill/>
            </a:ln>
            <a:effectLst/>
          </c:spPr>
          <c:invertIfNegative val="0"/>
          <c:cat>
            <c:strRef>
              <c:f>tyypit!$B$24:$D$24</c:f>
              <c:strCache>
                <c:ptCount val="3"/>
                <c:pt idx="0">
                  <c:v>Yhteensä</c:v>
                </c:pt>
                <c:pt idx="1">
                  <c:v>YAMK</c:v>
                </c:pt>
                <c:pt idx="2">
                  <c:v>AMK</c:v>
                </c:pt>
              </c:strCache>
            </c:strRef>
          </c:cat>
          <c:val>
            <c:numRef>
              <c:f>tyypit!$B$29:$D$29</c:f>
              <c:numCache>
                <c:formatCode>0.0</c:formatCode>
                <c:ptCount val="3"/>
                <c:pt idx="0">
                  <c:v>0.46561992420140769</c:v>
                </c:pt>
                <c:pt idx="1">
                  <c:v>0.76154212279866729</c:v>
                </c:pt>
                <c:pt idx="2">
                  <c:v>0.42763760767304049</c:v>
                </c:pt>
              </c:numCache>
            </c:numRef>
          </c:val>
          <c:extLst>
            <c:ext xmlns:c16="http://schemas.microsoft.com/office/drawing/2014/chart" uri="{C3380CC4-5D6E-409C-BE32-E72D297353CC}">
              <c16:uniqueId val="{00000004-981D-8445-92AF-9C6CE19BFD13}"/>
            </c:ext>
          </c:extLst>
        </c:ser>
        <c:ser>
          <c:idx val="5"/>
          <c:order val="5"/>
          <c:tx>
            <c:strRef>
              <c:f>tyypit!$A$30</c:f>
              <c:strCache>
                <c:ptCount val="1"/>
                <c:pt idx="0">
                  <c:v>Erikoistuminen</c:v>
                </c:pt>
              </c:strCache>
            </c:strRef>
          </c:tx>
          <c:spPr>
            <a:solidFill>
              <a:schemeClr val="accent6"/>
            </a:solidFill>
            <a:ln>
              <a:noFill/>
            </a:ln>
            <a:effectLst/>
          </c:spPr>
          <c:invertIfNegative val="0"/>
          <c:cat>
            <c:strRef>
              <c:f>tyypit!$B$24:$D$24</c:f>
              <c:strCache>
                <c:ptCount val="3"/>
                <c:pt idx="0">
                  <c:v>Yhteensä</c:v>
                </c:pt>
                <c:pt idx="1">
                  <c:v>YAMK</c:v>
                </c:pt>
                <c:pt idx="2">
                  <c:v>AMK</c:v>
                </c:pt>
              </c:strCache>
            </c:strRef>
          </c:cat>
          <c:val>
            <c:numRef>
              <c:f>tyypit!$B$30:$D$30</c:f>
              <c:numCache>
                <c:formatCode>0.0</c:formatCode>
                <c:ptCount val="3"/>
                <c:pt idx="0">
                  <c:v>0.32485110990795885</c:v>
                </c:pt>
                <c:pt idx="1">
                  <c:v>0.14278914802475012</c:v>
                </c:pt>
                <c:pt idx="2">
                  <c:v>0.34821919481947583</c:v>
                </c:pt>
              </c:numCache>
            </c:numRef>
          </c:val>
          <c:extLst>
            <c:ext xmlns:c16="http://schemas.microsoft.com/office/drawing/2014/chart" uri="{C3380CC4-5D6E-409C-BE32-E72D297353CC}">
              <c16:uniqueId val="{00000005-981D-8445-92AF-9C6CE19BFD13}"/>
            </c:ext>
          </c:extLst>
        </c:ser>
        <c:ser>
          <c:idx val="6"/>
          <c:order val="6"/>
          <c:tx>
            <c:strRef>
              <c:f>tyypit!$A$31</c:f>
              <c:strCache>
                <c:ptCount val="1"/>
                <c:pt idx="0">
                  <c:v>Ammattitutkinto, erikoisammattitutkinto</c:v>
                </c:pt>
              </c:strCache>
            </c:strRef>
          </c:tx>
          <c:spPr>
            <a:solidFill>
              <a:schemeClr val="accent1">
                <a:lumMod val="60000"/>
              </a:schemeClr>
            </a:solidFill>
            <a:ln>
              <a:noFill/>
            </a:ln>
            <a:effectLst/>
          </c:spPr>
          <c:invertIfNegative val="0"/>
          <c:cat>
            <c:strRef>
              <c:f>tyypit!$B$24:$D$24</c:f>
              <c:strCache>
                <c:ptCount val="3"/>
                <c:pt idx="0">
                  <c:v>Yhteensä</c:v>
                </c:pt>
                <c:pt idx="1">
                  <c:v>YAMK</c:v>
                </c:pt>
                <c:pt idx="2">
                  <c:v>AMK</c:v>
                </c:pt>
              </c:strCache>
            </c:strRef>
          </c:cat>
          <c:val>
            <c:numRef>
              <c:f>tyypit!$B$31:$D$31</c:f>
              <c:numCache>
                <c:formatCode>0.0</c:formatCode>
                <c:ptCount val="3"/>
                <c:pt idx="0">
                  <c:v>0.23822414726583649</c:v>
                </c:pt>
                <c:pt idx="1">
                  <c:v>0.42836744407425037</c:v>
                </c:pt>
                <c:pt idx="2">
                  <c:v>0.21381880383652024</c:v>
                </c:pt>
              </c:numCache>
            </c:numRef>
          </c:val>
          <c:extLst>
            <c:ext xmlns:c16="http://schemas.microsoft.com/office/drawing/2014/chart" uri="{C3380CC4-5D6E-409C-BE32-E72D297353CC}">
              <c16:uniqueId val="{00000006-981D-8445-92AF-9C6CE19BFD13}"/>
            </c:ext>
          </c:extLst>
        </c:ser>
        <c:dLbls>
          <c:showLegendKey val="0"/>
          <c:showVal val="0"/>
          <c:showCatName val="0"/>
          <c:showSerName val="0"/>
          <c:showPercent val="0"/>
          <c:showBubbleSize val="0"/>
        </c:dLbls>
        <c:gapWidth val="150"/>
        <c:overlap val="100"/>
        <c:axId val="1435278896"/>
        <c:axId val="1410167280"/>
      </c:barChart>
      <c:catAx>
        <c:axId val="14352788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1410167280"/>
        <c:crosses val="autoZero"/>
        <c:auto val="1"/>
        <c:lblAlgn val="ctr"/>
        <c:lblOffset val="100"/>
        <c:noMultiLvlLbl val="0"/>
      </c:catAx>
      <c:valAx>
        <c:axId val="1410167280"/>
        <c:scaling>
          <c:orientation val="minMax"/>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1435278896"/>
        <c:crosses val="autoZero"/>
        <c:crossBetween val="between"/>
      </c:valAx>
      <c:spPr>
        <a:noFill/>
        <a:ln>
          <a:noFill/>
        </a:ln>
        <a:effectLst/>
      </c:spPr>
    </c:plotArea>
    <c:legend>
      <c:legendPos val="b"/>
      <c:layout>
        <c:manualLayout>
          <c:xMode val="edge"/>
          <c:yMode val="edge"/>
          <c:x val="0"/>
          <c:y val="0.86253456328818301"/>
          <c:w val="0.99899948360444102"/>
          <c:h val="0.11967001401214386"/>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i-FI"/>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N!$P$190</c:f>
              <c:strCache>
                <c:ptCount val="1"/>
                <c:pt idx="0">
                  <c:v>Tietotekniikka, ohjelmistot, ohjelmointi</c:v>
                </c:pt>
              </c:strCache>
            </c:strRef>
          </c:tx>
          <c:spPr>
            <a:solidFill>
              <a:schemeClr val="accent1"/>
            </a:solidFill>
            <a:ln>
              <a:noFill/>
            </a:ln>
            <a:effectLst/>
          </c:spPr>
          <c:invertIfNegative val="0"/>
          <c:cat>
            <c:strRef>
              <c:f>N!$Q$189:$R$189</c:f>
              <c:strCache>
                <c:ptCount val="2"/>
                <c:pt idx="0">
                  <c:v>Tietojenkäsittely ja tietoliikenne (ICT)</c:v>
                </c:pt>
                <c:pt idx="1">
                  <c:v>Muut alat</c:v>
                </c:pt>
              </c:strCache>
            </c:strRef>
          </c:cat>
          <c:val>
            <c:numRef>
              <c:f>N!$Q$190:$R$190</c:f>
              <c:numCache>
                <c:formatCode>General</c:formatCode>
                <c:ptCount val="2"/>
                <c:pt idx="0">
                  <c:v>159</c:v>
                </c:pt>
                <c:pt idx="1">
                  <c:v>526</c:v>
                </c:pt>
              </c:numCache>
            </c:numRef>
          </c:val>
          <c:extLst>
            <c:ext xmlns:c16="http://schemas.microsoft.com/office/drawing/2014/chart" uri="{C3380CC4-5D6E-409C-BE32-E72D297353CC}">
              <c16:uniqueId val="{00000000-18CE-7940-BBCE-AA1A00EB13B3}"/>
            </c:ext>
          </c:extLst>
        </c:ser>
        <c:ser>
          <c:idx val="1"/>
          <c:order val="1"/>
          <c:tx>
            <c:strRef>
              <c:f>N!$P$191</c:f>
              <c:strCache>
                <c:ptCount val="1"/>
                <c:pt idx="0">
                  <c:v>Tekoäly</c:v>
                </c:pt>
              </c:strCache>
            </c:strRef>
          </c:tx>
          <c:spPr>
            <a:solidFill>
              <a:schemeClr val="accent2"/>
            </a:solidFill>
            <a:ln>
              <a:noFill/>
            </a:ln>
            <a:effectLst/>
          </c:spPr>
          <c:invertIfNegative val="0"/>
          <c:cat>
            <c:strRef>
              <c:f>N!$Q$189:$R$189</c:f>
              <c:strCache>
                <c:ptCount val="2"/>
                <c:pt idx="0">
                  <c:v>Tietojenkäsittely ja tietoliikenne (ICT)</c:v>
                </c:pt>
                <c:pt idx="1">
                  <c:v>Muut alat</c:v>
                </c:pt>
              </c:strCache>
            </c:strRef>
          </c:cat>
          <c:val>
            <c:numRef>
              <c:f>N!$Q$191:$R$191</c:f>
              <c:numCache>
                <c:formatCode>General</c:formatCode>
                <c:ptCount val="2"/>
                <c:pt idx="0">
                  <c:v>78</c:v>
                </c:pt>
                <c:pt idx="1">
                  <c:v>336</c:v>
                </c:pt>
              </c:numCache>
            </c:numRef>
          </c:val>
          <c:extLst>
            <c:ext xmlns:c16="http://schemas.microsoft.com/office/drawing/2014/chart" uri="{C3380CC4-5D6E-409C-BE32-E72D297353CC}">
              <c16:uniqueId val="{00000001-18CE-7940-BBCE-AA1A00EB13B3}"/>
            </c:ext>
          </c:extLst>
        </c:ser>
        <c:ser>
          <c:idx val="2"/>
          <c:order val="2"/>
          <c:tx>
            <c:strRef>
              <c:f>N!$P$192</c:f>
              <c:strCache>
                <c:ptCount val="1"/>
                <c:pt idx="0">
                  <c:v>Ongelmanratkaisu, ajattelutaidot</c:v>
                </c:pt>
              </c:strCache>
            </c:strRef>
          </c:tx>
          <c:spPr>
            <a:solidFill>
              <a:schemeClr val="accent3"/>
            </a:solidFill>
            <a:ln>
              <a:noFill/>
            </a:ln>
            <a:effectLst/>
          </c:spPr>
          <c:invertIfNegative val="0"/>
          <c:cat>
            <c:strRef>
              <c:f>N!$Q$189:$R$189</c:f>
              <c:strCache>
                <c:ptCount val="2"/>
                <c:pt idx="0">
                  <c:v>Tietojenkäsittely ja tietoliikenne (ICT)</c:v>
                </c:pt>
                <c:pt idx="1">
                  <c:v>Muut alat</c:v>
                </c:pt>
              </c:strCache>
            </c:strRef>
          </c:cat>
          <c:val>
            <c:numRef>
              <c:f>N!$Q$192:$R$192</c:f>
              <c:numCache>
                <c:formatCode>General</c:formatCode>
                <c:ptCount val="2"/>
                <c:pt idx="0">
                  <c:v>53</c:v>
                </c:pt>
                <c:pt idx="1">
                  <c:v>340</c:v>
                </c:pt>
              </c:numCache>
            </c:numRef>
          </c:val>
          <c:extLst>
            <c:ext xmlns:c16="http://schemas.microsoft.com/office/drawing/2014/chart" uri="{C3380CC4-5D6E-409C-BE32-E72D297353CC}">
              <c16:uniqueId val="{00000002-18CE-7940-BBCE-AA1A00EB13B3}"/>
            </c:ext>
          </c:extLst>
        </c:ser>
        <c:ser>
          <c:idx val="3"/>
          <c:order val="3"/>
          <c:tx>
            <c:strRef>
              <c:f>N!$P$193</c:f>
              <c:strCache>
                <c:ptCount val="1"/>
                <c:pt idx="0">
                  <c:v>Projektityö</c:v>
                </c:pt>
              </c:strCache>
            </c:strRef>
          </c:tx>
          <c:spPr>
            <a:solidFill>
              <a:schemeClr val="accent4"/>
            </a:solidFill>
            <a:ln>
              <a:noFill/>
            </a:ln>
            <a:effectLst/>
          </c:spPr>
          <c:invertIfNegative val="0"/>
          <c:cat>
            <c:strRef>
              <c:f>N!$Q$189:$R$189</c:f>
              <c:strCache>
                <c:ptCount val="2"/>
                <c:pt idx="0">
                  <c:v>Tietojenkäsittely ja tietoliikenne (ICT)</c:v>
                </c:pt>
                <c:pt idx="1">
                  <c:v>Muut alat</c:v>
                </c:pt>
              </c:strCache>
            </c:strRef>
          </c:cat>
          <c:val>
            <c:numRef>
              <c:f>N!$Q$193:$R$193</c:f>
              <c:numCache>
                <c:formatCode>General</c:formatCode>
                <c:ptCount val="2"/>
                <c:pt idx="0">
                  <c:v>43</c:v>
                </c:pt>
                <c:pt idx="1">
                  <c:v>134</c:v>
                </c:pt>
              </c:numCache>
            </c:numRef>
          </c:val>
          <c:extLst>
            <c:ext xmlns:c16="http://schemas.microsoft.com/office/drawing/2014/chart" uri="{C3380CC4-5D6E-409C-BE32-E72D297353CC}">
              <c16:uniqueId val="{00000003-18CE-7940-BBCE-AA1A00EB13B3}"/>
            </c:ext>
          </c:extLst>
        </c:ser>
        <c:ser>
          <c:idx val="4"/>
          <c:order val="4"/>
          <c:tx>
            <c:strRef>
              <c:f>N!$P$194</c:f>
              <c:strCache>
                <c:ptCount val="1"/>
                <c:pt idx="0">
                  <c:v>Viestintä, vuorovaikutus</c:v>
                </c:pt>
              </c:strCache>
            </c:strRef>
          </c:tx>
          <c:spPr>
            <a:solidFill>
              <a:schemeClr val="accent5"/>
            </a:solidFill>
            <a:ln>
              <a:noFill/>
            </a:ln>
            <a:effectLst/>
          </c:spPr>
          <c:invertIfNegative val="0"/>
          <c:cat>
            <c:strRef>
              <c:f>N!$Q$189:$R$189</c:f>
              <c:strCache>
                <c:ptCount val="2"/>
                <c:pt idx="0">
                  <c:v>Tietojenkäsittely ja tietoliikenne (ICT)</c:v>
                </c:pt>
                <c:pt idx="1">
                  <c:v>Muut alat</c:v>
                </c:pt>
              </c:strCache>
            </c:strRef>
          </c:cat>
          <c:val>
            <c:numRef>
              <c:f>N!$Q$194:$R$194</c:f>
              <c:numCache>
                <c:formatCode>General</c:formatCode>
                <c:ptCount val="2"/>
                <c:pt idx="0">
                  <c:v>29</c:v>
                </c:pt>
                <c:pt idx="1">
                  <c:v>803</c:v>
                </c:pt>
              </c:numCache>
            </c:numRef>
          </c:val>
          <c:extLst>
            <c:ext xmlns:c16="http://schemas.microsoft.com/office/drawing/2014/chart" uri="{C3380CC4-5D6E-409C-BE32-E72D297353CC}">
              <c16:uniqueId val="{00000004-18CE-7940-BBCE-AA1A00EB13B3}"/>
            </c:ext>
          </c:extLst>
        </c:ser>
        <c:ser>
          <c:idx val="5"/>
          <c:order val="5"/>
          <c:tx>
            <c:strRef>
              <c:f>N!$P$195</c:f>
              <c:strCache>
                <c:ptCount val="1"/>
                <c:pt idx="0">
                  <c:v>Kielitaito</c:v>
                </c:pt>
              </c:strCache>
            </c:strRef>
          </c:tx>
          <c:spPr>
            <a:solidFill>
              <a:schemeClr val="accent6"/>
            </a:solidFill>
            <a:ln>
              <a:noFill/>
            </a:ln>
            <a:effectLst/>
          </c:spPr>
          <c:invertIfNegative val="0"/>
          <c:cat>
            <c:strRef>
              <c:f>N!$Q$189:$R$189</c:f>
              <c:strCache>
                <c:ptCount val="2"/>
                <c:pt idx="0">
                  <c:v>Tietojenkäsittely ja tietoliikenne (ICT)</c:v>
                </c:pt>
                <c:pt idx="1">
                  <c:v>Muut alat</c:v>
                </c:pt>
              </c:strCache>
            </c:strRef>
          </c:cat>
          <c:val>
            <c:numRef>
              <c:f>N!$Q$195:$R$195</c:f>
              <c:numCache>
                <c:formatCode>General</c:formatCode>
                <c:ptCount val="2"/>
                <c:pt idx="0">
                  <c:v>28</c:v>
                </c:pt>
                <c:pt idx="1">
                  <c:v>293</c:v>
                </c:pt>
              </c:numCache>
            </c:numRef>
          </c:val>
          <c:extLst>
            <c:ext xmlns:c16="http://schemas.microsoft.com/office/drawing/2014/chart" uri="{C3380CC4-5D6E-409C-BE32-E72D297353CC}">
              <c16:uniqueId val="{00000005-18CE-7940-BBCE-AA1A00EB13B3}"/>
            </c:ext>
          </c:extLst>
        </c:ser>
        <c:ser>
          <c:idx val="6"/>
          <c:order val="6"/>
          <c:tx>
            <c:strRef>
              <c:f>N!$P$196</c:f>
              <c:strCache>
                <c:ptCount val="1"/>
                <c:pt idx="0">
                  <c:v>Verkostot, verkostoituminen</c:v>
                </c:pt>
              </c:strCache>
            </c:strRef>
          </c:tx>
          <c:spPr>
            <a:solidFill>
              <a:schemeClr val="accent1">
                <a:lumMod val="60000"/>
              </a:schemeClr>
            </a:solidFill>
            <a:ln>
              <a:noFill/>
            </a:ln>
            <a:effectLst/>
          </c:spPr>
          <c:invertIfNegative val="0"/>
          <c:cat>
            <c:strRef>
              <c:f>N!$Q$189:$R$189</c:f>
              <c:strCache>
                <c:ptCount val="2"/>
                <c:pt idx="0">
                  <c:v>Tietojenkäsittely ja tietoliikenne (ICT)</c:v>
                </c:pt>
                <c:pt idx="1">
                  <c:v>Muut alat</c:v>
                </c:pt>
              </c:strCache>
            </c:strRef>
          </c:cat>
          <c:val>
            <c:numRef>
              <c:f>N!$Q$196:$R$196</c:f>
              <c:numCache>
                <c:formatCode>General</c:formatCode>
                <c:ptCount val="2"/>
                <c:pt idx="0">
                  <c:v>25</c:v>
                </c:pt>
                <c:pt idx="1">
                  <c:v>474</c:v>
                </c:pt>
              </c:numCache>
            </c:numRef>
          </c:val>
          <c:extLst>
            <c:ext xmlns:c16="http://schemas.microsoft.com/office/drawing/2014/chart" uri="{C3380CC4-5D6E-409C-BE32-E72D297353CC}">
              <c16:uniqueId val="{00000006-18CE-7940-BBCE-AA1A00EB13B3}"/>
            </c:ext>
          </c:extLst>
        </c:ser>
        <c:ser>
          <c:idx val="7"/>
          <c:order val="7"/>
          <c:tx>
            <c:strRef>
              <c:f>N!$P$197</c:f>
              <c:strCache>
                <c:ptCount val="1"/>
                <c:pt idx="0">
                  <c:v>Markkinointi, budjetointi, liiketalous</c:v>
                </c:pt>
              </c:strCache>
            </c:strRef>
          </c:tx>
          <c:spPr>
            <a:solidFill>
              <a:schemeClr val="accent2">
                <a:lumMod val="60000"/>
              </a:schemeClr>
            </a:solidFill>
            <a:ln>
              <a:noFill/>
            </a:ln>
            <a:effectLst/>
          </c:spPr>
          <c:invertIfNegative val="0"/>
          <c:cat>
            <c:strRef>
              <c:f>N!$Q$189:$R$189</c:f>
              <c:strCache>
                <c:ptCount val="2"/>
                <c:pt idx="0">
                  <c:v>Tietojenkäsittely ja tietoliikenne (ICT)</c:v>
                </c:pt>
                <c:pt idx="1">
                  <c:v>Muut alat</c:v>
                </c:pt>
              </c:strCache>
            </c:strRef>
          </c:cat>
          <c:val>
            <c:numRef>
              <c:f>N!$Q$197:$R$197</c:f>
              <c:numCache>
                <c:formatCode>General</c:formatCode>
                <c:ptCount val="2"/>
                <c:pt idx="0">
                  <c:v>24</c:v>
                </c:pt>
                <c:pt idx="1">
                  <c:v>424</c:v>
                </c:pt>
              </c:numCache>
            </c:numRef>
          </c:val>
          <c:extLst>
            <c:ext xmlns:c16="http://schemas.microsoft.com/office/drawing/2014/chart" uri="{C3380CC4-5D6E-409C-BE32-E72D297353CC}">
              <c16:uniqueId val="{00000007-18CE-7940-BBCE-AA1A00EB13B3}"/>
            </c:ext>
          </c:extLst>
        </c:ser>
        <c:ser>
          <c:idx val="8"/>
          <c:order val="8"/>
          <c:tx>
            <c:strRef>
              <c:f>N!$P$198</c:f>
              <c:strCache>
                <c:ptCount val="1"/>
                <c:pt idx="0">
                  <c:v>Johtaminen, esihenkilötaidot</c:v>
                </c:pt>
              </c:strCache>
            </c:strRef>
          </c:tx>
          <c:spPr>
            <a:solidFill>
              <a:schemeClr val="accent3">
                <a:lumMod val="60000"/>
              </a:schemeClr>
            </a:solidFill>
            <a:ln>
              <a:noFill/>
            </a:ln>
            <a:effectLst/>
          </c:spPr>
          <c:invertIfNegative val="0"/>
          <c:cat>
            <c:strRef>
              <c:f>N!$Q$189:$R$189</c:f>
              <c:strCache>
                <c:ptCount val="2"/>
                <c:pt idx="0">
                  <c:v>Tietojenkäsittely ja tietoliikenne (ICT)</c:v>
                </c:pt>
                <c:pt idx="1">
                  <c:v>Muut alat</c:v>
                </c:pt>
              </c:strCache>
            </c:strRef>
          </c:cat>
          <c:val>
            <c:numRef>
              <c:f>N!$Q$198:$R$198</c:f>
              <c:numCache>
                <c:formatCode>General</c:formatCode>
                <c:ptCount val="2"/>
                <c:pt idx="0">
                  <c:v>23</c:v>
                </c:pt>
                <c:pt idx="1">
                  <c:v>645</c:v>
                </c:pt>
              </c:numCache>
            </c:numRef>
          </c:val>
          <c:extLst>
            <c:ext xmlns:c16="http://schemas.microsoft.com/office/drawing/2014/chart" uri="{C3380CC4-5D6E-409C-BE32-E72D297353CC}">
              <c16:uniqueId val="{00000008-18CE-7940-BBCE-AA1A00EB13B3}"/>
            </c:ext>
          </c:extLst>
        </c:ser>
        <c:ser>
          <c:idx val="9"/>
          <c:order val="9"/>
          <c:tx>
            <c:strRef>
              <c:f>N!$P$199</c:f>
              <c:strCache>
                <c:ptCount val="1"/>
                <c:pt idx="0">
                  <c:v>Käytännön osaaminen</c:v>
                </c:pt>
              </c:strCache>
            </c:strRef>
          </c:tx>
          <c:spPr>
            <a:solidFill>
              <a:schemeClr val="accent4">
                <a:lumMod val="60000"/>
              </a:schemeClr>
            </a:solidFill>
            <a:ln>
              <a:noFill/>
            </a:ln>
            <a:effectLst/>
          </c:spPr>
          <c:invertIfNegative val="0"/>
          <c:cat>
            <c:strRef>
              <c:f>N!$Q$189:$R$189</c:f>
              <c:strCache>
                <c:ptCount val="2"/>
                <c:pt idx="0">
                  <c:v>Tietojenkäsittely ja tietoliikenne (ICT)</c:v>
                </c:pt>
                <c:pt idx="1">
                  <c:v>Muut alat</c:v>
                </c:pt>
              </c:strCache>
            </c:strRef>
          </c:cat>
          <c:val>
            <c:numRef>
              <c:f>N!$Q$199:$R$199</c:f>
              <c:numCache>
                <c:formatCode>General</c:formatCode>
                <c:ptCount val="2"/>
                <c:pt idx="0">
                  <c:v>19</c:v>
                </c:pt>
                <c:pt idx="1">
                  <c:v>458</c:v>
                </c:pt>
              </c:numCache>
            </c:numRef>
          </c:val>
          <c:extLst>
            <c:ext xmlns:c16="http://schemas.microsoft.com/office/drawing/2014/chart" uri="{C3380CC4-5D6E-409C-BE32-E72D297353CC}">
              <c16:uniqueId val="{00000009-18CE-7940-BBCE-AA1A00EB13B3}"/>
            </c:ext>
          </c:extLst>
        </c:ser>
        <c:ser>
          <c:idx val="10"/>
          <c:order val="10"/>
          <c:tx>
            <c:strRef>
              <c:f>N!$P$200</c:f>
              <c:strCache>
                <c:ptCount val="1"/>
                <c:pt idx="0">
                  <c:v>Ihmisten kohtaaminen, asiakastyö</c:v>
                </c:pt>
              </c:strCache>
            </c:strRef>
          </c:tx>
          <c:spPr>
            <a:solidFill>
              <a:schemeClr val="accent5">
                <a:lumMod val="60000"/>
              </a:schemeClr>
            </a:solidFill>
            <a:ln>
              <a:noFill/>
            </a:ln>
            <a:effectLst/>
          </c:spPr>
          <c:invertIfNegative val="0"/>
          <c:cat>
            <c:strRef>
              <c:f>N!$Q$189:$R$189</c:f>
              <c:strCache>
                <c:ptCount val="2"/>
                <c:pt idx="0">
                  <c:v>Tietojenkäsittely ja tietoliikenne (ICT)</c:v>
                </c:pt>
                <c:pt idx="1">
                  <c:v>Muut alat</c:v>
                </c:pt>
              </c:strCache>
            </c:strRef>
          </c:cat>
          <c:val>
            <c:numRef>
              <c:f>N!$Q$200:$R$200</c:f>
              <c:numCache>
                <c:formatCode>General</c:formatCode>
                <c:ptCount val="2"/>
                <c:pt idx="0">
                  <c:v>17</c:v>
                </c:pt>
                <c:pt idx="1">
                  <c:v>568</c:v>
                </c:pt>
              </c:numCache>
            </c:numRef>
          </c:val>
          <c:extLst>
            <c:ext xmlns:c16="http://schemas.microsoft.com/office/drawing/2014/chart" uri="{C3380CC4-5D6E-409C-BE32-E72D297353CC}">
              <c16:uniqueId val="{0000000A-18CE-7940-BBCE-AA1A00EB13B3}"/>
            </c:ext>
          </c:extLst>
        </c:ser>
        <c:ser>
          <c:idx val="11"/>
          <c:order val="11"/>
          <c:tx>
            <c:strRef>
              <c:f>N!$P$201</c:f>
              <c:strCache>
                <c:ptCount val="1"/>
                <c:pt idx="0">
                  <c:v>Itseohjautuvuus, oma-aloitteisuus</c:v>
                </c:pt>
              </c:strCache>
            </c:strRef>
          </c:tx>
          <c:spPr>
            <a:solidFill>
              <a:schemeClr val="accent6">
                <a:lumMod val="60000"/>
              </a:schemeClr>
            </a:solidFill>
            <a:ln>
              <a:noFill/>
            </a:ln>
            <a:effectLst/>
          </c:spPr>
          <c:invertIfNegative val="0"/>
          <c:cat>
            <c:strRef>
              <c:f>N!$Q$189:$R$189</c:f>
              <c:strCache>
                <c:ptCount val="2"/>
                <c:pt idx="0">
                  <c:v>Tietojenkäsittely ja tietoliikenne (ICT)</c:v>
                </c:pt>
                <c:pt idx="1">
                  <c:v>Muut alat</c:v>
                </c:pt>
              </c:strCache>
            </c:strRef>
          </c:cat>
          <c:val>
            <c:numRef>
              <c:f>N!$Q$201:$R$201</c:f>
              <c:numCache>
                <c:formatCode>General</c:formatCode>
                <c:ptCount val="2"/>
                <c:pt idx="0">
                  <c:v>17</c:v>
                </c:pt>
                <c:pt idx="1">
                  <c:v>338</c:v>
                </c:pt>
              </c:numCache>
            </c:numRef>
          </c:val>
          <c:extLst>
            <c:ext xmlns:c16="http://schemas.microsoft.com/office/drawing/2014/chart" uri="{C3380CC4-5D6E-409C-BE32-E72D297353CC}">
              <c16:uniqueId val="{0000000B-18CE-7940-BBCE-AA1A00EB13B3}"/>
            </c:ext>
          </c:extLst>
        </c:ser>
        <c:ser>
          <c:idx val="12"/>
          <c:order val="12"/>
          <c:tx>
            <c:strRef>
              <c:f>N!$P$202</c:f>
              <c:strCache>
                <c:ptCount val="1"/>
                <c:pt idx="0">
                  <c:v>Datan käsittely, analytiikka</c:v>
                </c:pt>
              </c:strCache>
            </c:strRef>
          </c:tx>
          <c:spPr>
            <a:solidFill>
              <a:schemeClr val="accent1">
                <a:lumMod val="80000"/>
                <a:lumOff val="20000"/>
              </a:schemeClr>
            </a:solidFill>
            <a:ln>
              <a:noFill/>
            </a:ln>
            <a:effectLst/>
          </c:spPr>
          <c:invertIfNegative val="0"/>
          <c:cat>
            <c:strRef>
              <c:f>N!$Q$189:$R$189</c:f>
              <c:strCache>
                <c:ptCount val="2"/>
                <c:pt idx="0">
                  <c:v>Tietojenkäsittely ja tietoliikenne (ICT)</c:v>
                </c:pt>
                <c:pt idx="1">
                  <c:v>Muut alat</c:v>
                </c:pt>
              </c:strCache>
            </c:strRef>
          </c:cat>
          <c:val>
            <c:numRef>
              <c:f>N!$Q$202:$R$202</c:f>
              <c:numCache>
                <c:formatCode>General</c:formatCode>
                <c:ptCount val="2"/>
                <c:pt idx="0">
                  <c:v>16</c:v>
                </c:pt>
                <c:pt idx="1">
                  <c:v>136</c:v>
                </c:pt>
              </c:numCache>
            </c:numRef>
          </c:val>
          <c:extLst>
            <c:ext xmlns:c16="http://schemas.microsoft.com/office/drawing/2014/chart" uri="{C3380CC4-5D6E-409C-BE32-E72D297353CC}">
              <c16:uniqueId val="{0000000C-18CE-7940-BBCE-AA1A00EB13B3}"/>
            </c:ext>
          </c:extLst>
        </c:ser>
        <c:ser>
          <c:idx val="13"/>
          <c:order val="13"/>
          <c:tx>
            <c:strRef>
              <c:f>N!$P$203</c:f>
              <c:strCache>
                <c:ptCount val="1"/>
                <c:pt idx="0">
                  <c:v>Yrittäjyys</c:v>
                </c:pt>
              </c:strCache>
            </c:strRef>
          </c:tx>
          <c:spPr>
            <a:solidFill>
              <a:schemeClr val="accent2">
                <a:lumMod val="80000"/>
                <a:lumOff val="20000"/>
              </a:schemeClr>
            </a:solidFill>
            <a:ln>
              <a:noFill/>
            </a:ln>
            <a:effectLst/>
          </c:spPr>
          <c:invertIfNegative val="0"/>
          <c:cat>
            <c:strRef>
              <c:f>N!$Q$189:$R$189</c:f>
              <c:strCache>
                <c:ptCount val="2"/>
                <c:pt idx="0">
                  <c:v>Tietojenkäsittely ja tietoliikenne (ICT)</c:v>
                </c:pt>
                <c:pt idx="1">
                  <c:v>Muut alat</c:v>
                </c:pt>
              </c:strCache>
            </c:strRef>
          </c:cat>
          <c:val>
            <c:numRef>
              <c:f>N!$Q$203:$R$203</c:f>
              <c:numCache>
                <c:formatCode>General</c:formatCode>
                <c:ptCount val="2"/>
                <c:pt idx="0">
                  <c:v>14</c:v>
                </c:pt>
                <c:pt idx="1">
                  <c:v>308</c:v>
                </c:pt>
              </c:numCache>
            </c:numRef>
          </c:val>
          <c:extLst>
            <c:ext xmlns:c16="http://schemas.microsoft.com/office/drawing/2014/chart" uri="{C3380CC4-5D6E-409C-BE32-E72D297353CC}">
              <c16:uniqueId val="{0000000D-18CE-7940-BBCE-AA1A00EB13B3}"/>
            </c:ext>
          </c:extLst>
        </c:ser>
        <c:ser>
          <c:idx val="14"/>
          <c:order val="14"/>
          <c:tx>
            <c:strRef>
              <c:f>N!$P$204</c:f>
              <c:strCache>
                <c:ptCount val="1"/>
                <c:pt idx="0">
                  <c:v>Stressinhallinta</c:v>
                </c:pt>
              </c:strCache>
            </c:strRef>
          </c:tx>
          <c:spPr>
            <a:solidFill>
              <a:schemeClr val="accent3">
                <a:lumMod val="80000"/>
                <a:lumOff val="20000"/>
              </a:schemeClr>
            </a:solidFill>
            <a:ln>
              <a:noFill/>
            </a:ln>
            <a:effectLst/>
          </c:spPr>
          <c:invertIfNegative val="0"/>
          <c:cat>
            <c:strRef>
              <c:f>N!$Q$189:$R$189</c:f>
              <c:strCache>
                <c:ptCount val="2"/>
                <c:pt idx="0">
                  <c:v>Tietojenkäsittely ja tietoliikenne (ICT)</c:v>
                </c:pt>
                <c:pt idx="1">
                  <c:v>Muut alat</c:v>
                </c:pt>
              </c:strCache>
            </c:strRef>
          </c:cat>
          <c:val>
            <c:numRef>
              <c:f>N!$Q$204:$R$204</c:f>
              <c:numCache>
                <c:formatCode>General</c:formatCode>
                <c:ptCount val="2"/>
                <c:pt idx="0">
                  <c:v>12</c:v>
                </c:pt>
                <c:pt idx="1">
                  <c:v>384</c:v>
                </c:pt>
              </c:numCache>
            </c:numRef>
          </c:val>
          <c:extLst>
            <c:ext xmlns:c16="http://schemas.microsoft.com/office/drawing/2014/chart" uri="{C3380CC4-5D6E-409C-BE32-E72D297353CC}">
              <c16:uniqueId val="{0000000E-18CE-7940-BBCE-AA1A00EB13B3}"/>
            </c:ext>
          </c:extLst>
        </c:ser>
        <c:ser>
          <c:idx val="15"/>
          <c:order val="15"/>
          <c:tx>
            <c:strRef>
              <c:f>N!$P$205</c:f>
              <c:strCache>
                <c:ptCount val="1"/>
                <c:pt idx="0">
                  <c:v>Ajanhallinta, aikataulutus</c:v>
                </c:pt>
              </c:strCache>
            </c:strRef>
          </c:tx>
          <c:spPr>
            <a:solidFill>
              <a:schemeClr val="accent4">
                <a:lumMod val="80000"/>
                <a:lumOff val="20000"/>
              </a:schemeClr>
            </a:solidFill>
            <a:ln>
              <a:noFill/>
            </a:ln>
            <a:effectLst/>
          </c:spPr>
          <c:invertIfNegative val="0"/>
          <c:cat>
            <c:strRef>
              <c:f>N!$Q$189:$R$189</c:f>
              <c:strCache>
                <c:ptCount val="2"/>
                <c:pt idx="0">
                  <c:v>Tietojenkäsittely ja tietoliikenne (ICT)</c:v>
                </c:pt>
                <c:pt idx="1">
                  <c:v>Muut alat</c:v>
                </c:pt>
              </c:strCache>
            </c:strRef>
          </c:cat>
          <c:val>
            <c:numRef>
              <c:f>N!$Q$205:$R$205</c:f>
              <c:numCache>
                <c:formatCode>General</c:formatCode>
                <c:ptCount val="2"/>
                <c:pt idx="0">
                  <c:v>6</c:v>
                </c:pt>
                <c:pt idx="1">
                  <c:v>149</c:v>
                </c:pt>
              </c:numCache>
            </c:numRef>
          </c:val>
          <c:extLst>
            <c:ext xmlns:c16="http://schemas.microsoft.com/office/drawing/2014/chart" uri="{C3380CC4-5D6E-409C-BE32-E72D297353CC}">
              <c16:uniqueId val="{0000000F-18CE-7940-BBCE-AA1A00EB13B3}"/>
            </c:ext>
          </c:extLst>
        </c:ser>
        <c:ser>
          <c:idx val="16"/>
          <c:order val="16"/>
          <c:tx>
            <c:strRef>
              <c:f>N!$P$206</c:f>
              <c:strCache>
                <c:ptCount val="1"/>
                <c:pt idx="0">
                  <c:v>Monipuolisuus</c:v>
                </c:pt>
              </c:strCache>
            </c:strRef>
          </c:tx>
          <c:spPr>
            <a:solidFill>
              <a:schemeClr val="accent5">
                <a:lumMod val="80000"/>
                <a:lumOff val="20000"/>
              </a:schemeClr>
            </a:solidFill>
            <a:ln>
              <a:noFill/>
            </a:ln>
            <a:effectLst/>
          </c:spPr>
          <c:invertIfNegative val="0"/>
          <c:cat>
            <c:strRef>
              <c:f>N!$Q$189:$R$189</c:f>
              <c:strCache>
                <c:ptCount val="2"/>
                <c:pt idx="0">
                  <c:v>Tietojenkäsittely ja tietoliikenne (ICT)</c:v>
                </c:pt>
                <c:pt idx="1">
                  <c:v>Muut alat</c:v>
                </c:pt>
              </c:strCache>
            </c:strRef>
          </c:cat>
          <c:val>
            <c:numRef>
              <c:f>N!$Q$206:$R$206</c:f>
              <c:numCache>
                <c:formatCode>General</c:formatCode>
                <c:ptCount val="2"/>
                <c:pt idx="0">
                  <c:v>5</c:v>
                </c:pt>
                <c:pt idx="1">
                  <c:v>120</c:v>
                </c:pt>
              </c:numCache>
            </c:numRef>
          </c:val>
          <c:extLst>
            <c:ext xmlns:c16="http://schemas.microsoft.com/office/drawing/2014/chart" uri="{C3380CC4-5D6E-409C-BE32-E72D297353CC}">
              <c16:uniqueId val="{00000010-18CE-7940-BBCE-AA1A00EB13B3}"/>
            </c:ext>
          </c:extLst>
        </c:ser>
        <c:ser>
          <c:idx val="17"/>
          <c:order val="17"/>
          <c:tx>
            <c:strRef>
              <c:f>N!$P$207</c:f>
              <c:strCache>
                <c:ptCount val="1"/>
                <c:pt idx="0">
                  <c:v>Kestävyys, vastuullisuus</c:v>
                </c:pt>
              </c:strCache>
            </c:strRef>
          </c:tx>
          <c:spPr>
            <a:solidFill>
              <a:schemeClr val="accent6">
                <a:lumMod val="80000"/>
                <a:lumOff val="20000"/>
              </a:schemeClr>
            </a:solidFill>
            <a:ln>
              <a:noFill/>
            </a:ln>
            <a:effectLst/>
          </c:spPr>
          <c:invertIfNegative val="0"/>
          <c:cat>
            <c:strRef>
              <c:f>N!$Q$189:$R$189</c:f>
              <c:strCache>
                <c:ptCount val="2"/>
                <c:pt idx="0">
                  <c:v>Tietojenkäsittely ja tietoliikenne (ICT)</c:v>
                </c:pt>
                <c:pt idx="1">
                  <c:v>Muut alat</c:v>
                </c:pt>
              </c:strCache>
            </c:strRef>
          </c:cat>
          <c:val>
            <c:numRef>
              <c:f>N!$Q$207:$R$207</c:f>
              <c:numCache>
                <c:formatCode>General</c:formatCode>
                <c:ptCount val="2"/>
                <c:pt idx="0">
                  <c:v>5</c:v>
                </c:pt>
                <c:pt idx="1">
                  <c:v>101</c:v>
                </c:pt>
              </c:numCache>
            </c:numRef>
          </c:val>
          <c:extLst>
            <c:ext xmlns:c16="http://schemas.microsoft.com/office/drawing/2014/chart" uri="{C3380CC4-5D6E-409C-BE32-E72D297353CC}">
              <c16:uniqueId val="{00000011-18CE-7940-BBCE-AA1A00EB13B3}"/>
            </c:ext>
          </c:extLst>
        </c:ser>
        <c:ser>
          <c:idx val="18"/>
          <c:order val="18"/>
          <c:tx>
            <c:strRef>
              <c:f>N!$P$208</c:f>
              <c:strCache>
                <c:ptCount val="1"/>
                <c:pt idx="0">
                  <c:v>Joustavuus, resilienssi</c:v>
                </c:pt>
              </c:strCache>
            </c:strRef>
          </c:tx>
          <c:spPr>
            <a:solidFill>
              <a:schemeClr val="accent1">
                <a:lumMod val="80000"/>
              </a:schemeClr>
            </a:solidFill>
            <a:ln>
              <a:noFill/>
            </a:ln>
            <a:effectLst/>
          </c:spPr>
          <c:invertIfNegative val="0"/>
          <c:cat>
            <c:strRef>
              <c:f>N!$Q$189:$R$189</c:f>
              <c:strCache>
                <c:ptCount val="2"/>
                <c:pt idx="0">
                  <c:v>Tietojenkäsittely ja tietoliikenne (ICT)</c:v>
                </c:pt>
                <c:pt idx="1">
                  <c:v>Muut alat</c:v>
                </c:pt>
              </c:strCache>
            </c:strRef>
          </c:cat>
          <c:val>
            <c:numRef>
              <c:f>N!$Q$208:$R$208</c:f>
              <c:numCache>
                <c:formatCode>General</c:formatCode>
                <c:ptCount val="2"/>
                <c:pt idx="0">
                  <c:v>3</c:v>
                </c:pt>
                <c:pt idx="1">
                  <c:v>86</c:v>
                </c:pt>
              </c:numCache>
            </c:numRef>
          </c:val>
          <c:extLst>
            <c:ext xmlns:c16="http://schemas.microsoft.com/office/drawing/2014/chart" uri="{C3380CC4-5D6E-409C-BE32-E72D297353CC}">
              <c16:uniqueId val="{00000012-18CE-7940-BBCE-AA1A00EB13B3}"/>
            </c:ext>
          </c:extLst>
        </c:ser>
        <c:dLbls>
          <c:showLegendKey val="0"/>
          <c:showVal val="0"/>
          <c:showCatName val="0"/>
          <c:showSerName val="0"/>
          <c:showPercent val="0"/>
          <c:showBubbleSize val="0"/>
        </c:dLbls>
        <c:gapWidth val="150"/>
        <c:overlap val="100"/>
        <c:axId val="2129854080"/>
        <c:axId val="1959867424"/>
      </c:barChart>
      <c:catAx>
        <c:axId val="2129854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1959867424"/>
        <c:crosses val="autoZero"/>
        <c:auto val="1"/>
        <c:lblAlgn val="ctr"/>
        <c:lblOffset val="100"/>
        <c:noMultiLvlLbl val="0"/>
      </c:catAx>
      <c:valAx>
        <c:axId val="195986742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2129854080"/>
        <c:crosses val="autoZero"/>
        <c:crossBetween val="between"/>
      </c:valAx>
      <c:spPr>
        <a:noFill/>
        <a:ln>
          <a:noFill/>
        </a:ln>
        <a:effectLst/>
      </c:spPr>
    </c:plotArea>
    <c:legend>
      <c:legendPos val="b"/>
      <c:layout>
        <c:manualLayout>
          <c:xMode val="edge"/>
          <c:yMode val="edge"/>
          <c:x val="2.7815329154888703E-4"/>
          <c:y val="0.59507339360357736"/>
          <c:w val="0.99684240711154803"/>
          <c:h val="0.39011179158160786"/>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i-FI"/>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Taul2!$A$81</c:f>
              <c:strCache>
                <c:ptCount val="1"/>
                <c:pt idx="0">
                  <c:v>Johtaminen, esihenkilötyö</c:v>
                </c:pt>
              </c:strCache>
            </c:strRef>
          </c:tx>
          <c:spPr>
            <a:solidFill>
              <a:schemeClr val="accent1"/>
            </a:solidFill>
            <a:ln>
              <a:noFill/>
            </a:ln>
            <a:effectLst/>
          </c:spPr>
          <c:invertIfNegative val="0"/>
          <c:cat>
            <c:strRef>
              <c:f>Taul2!$B$80:$D$80</c:f>
              <c:strCache>
                <c:ptCount val="3"/>
                <c:pt idx="0">
                  <c:v>Yhteensä</c:v>
                </c:pt>
                <c:pt idx="1">
                  <c:v>YAMK</c:v>
                </c:pt>
                <c:pt idx="2">
                  <c:v>AMK</c:v>
                </c:pt>
              </c:strCache>
            </c:strRef>
          </c:cat>
          <c:val>
            <c:numRef>
              <c:f>Taul2!$B$81:$D$81</c:f>
              <c:numCache>
                <c:formatCode>0.0</c:formatCode>
                <c:ptCount val="3"/>
                <c:pt idx="0">
                  <c:v>1.1640498105035191</c:v>
                </c:pt>
                <c:pt idx="1">
                  <c:v>3.0937648738695858</c:v>
                </c:pt>
                <c:pt idx="2">
                  <c:v>0.91636630215651527</c:v>
                </c:pt>
              </c:numCache>
            </c:numRef>
          </c:val>
          <c:extLst>
            <c:ext xmlns:c16="http://schemas.microsoft.com/office/drawing/2014/chart" uri="{C3380CC4-5D6E-409C-BE32-E72D297353CC}">
              <c16:uniqueId val="{00000000-7E0D-B749-B9A0-283099439388}"/>
            </c:ext>
          </c:extLst>
        </c:ser>
        <c:ser>
          <c:idx val="1"/>
          <c:order val="1"/>
          <c:tx>
            <c:strRef>
              <c:f>Taul2!$A$82</c:f>
              <c:strCache>
                <c:ptCount val="1"/>
                <c:pt idx="0">
                  <c:v>Talous, kirjanpito, laskenta, rahoitus</c:v>
                </c:pt>
              </c:strCache>
            </c:strRef>
          </c:tx>
          <c:spPr>
            <a:solidFill>
              <a:schemeClr val="accent2"/>
            </a:solidFill>
            <a:ln>
              <a:noFill/>
            </a:ln>
            <a:effectLst/>
          </c:spPr>
          <c:invertIfNegative val="0"/>
          <c:cat>
            <c:strRef>
              <c:f>Taul2!$B$80:$D$80</c:f>
              <c:strCache>
                <c:ptCount val="3"/>
                <c:pt idx="0">
                  <c:v>Yhteensä</c:v>
                </c:pt>
                <c:pt idx="1">
                  <c:v>YAMK</c:v>
                </c:pt>
                <c:pt idx="2">
                  <c:v>AMK</c:v>
                </c:pt>
              </c:strCache>
            </c:strRef>
          </c:cat>
          <c:val>
            <c:numRef>
              <c:f>Taul2!$B$82:$D$82</c:f>
              <c:numCache>
                <c:formatCode>0.0</c:formatCode>
                <c:ptCount val="3"/>
                <c:pt idx="0">
                  <c:v>0.59556036816459124</c:v>
                </c:pt>
                <c:pt idx="1">
                  <c:v>1.2375059495478342</c:v>
                </c:pt>
                <c:pt idx="2">
                  <c:v>0.51316512920764867</c:v>
                </c:pt>
              </c:numCache>
            </c:numRef>
          </c:val>
          <c:extLst>
            <c:ext xmlns:c16="http://schemas.microsoft.com/office/drawing/2014/chart" uri="{C3380CC4-5D6E-409C-BE32-E72D297353CC}">
              <c16:uniqueId val="{00000001-7E0D-B749-B9A0-283099439388}"/>
            </c:ext>
          </c:extLst>
        </c:ser>
        <c:ser>
          <c:idx val="2"/>
          <c:order val="2"/>
          <c:tx>
            <c:strRef>
              <c:f>Taul2!$A$83</c:f>
              <c:strCache>
                <c:ptCount val="1"/>
                <c:pt idx="0">
                  <c:v>IT, tietotekniikka, digi, data</c:v>
                </c:pt>
              </c:strCache>
            </c:strRef>
          </c:tx>
          <c:spPr>
            <a:solidFill>
              <a:schemeClr val="accent3"/>
            </a:solidFill>
            <a:ln>
              <a:noFill/>
            </a:ln>
            <a:effectLst/>
          </c:spPr>
          <c:invertIfNegative val="0"/>
          <c:cat>
            <c:strRef>
              <c:f>Taul2!$B$80:$D$80</c:f>
              <c:strCache>
                <c:ptCount val="3"/>
                <c:pt idx="0">
                  <c:v>Yhteensä</c:v>
                </c:pt>
                <c:pt idx="1">
                  <c:v>YAMK</c:v>
                </c:pt>
                <c:pt idx="2">
                  <c:v>AMK</c:v>
                </c:pt>
              </c:strCache>
            </c:strRef>
          </c:cat>
          <c:val>
            <c:numRef>
              <c:f>Taul2!$B$83:$D$83</c:f>
              <c:numCache>
                <c:formatCode>0.0</c:formatCode>
                <c:ptCount val="3"/>
                <c:pt idx="0">
                  <c:v>0.50351922035733621</c:v>
                </c:pt>
                <c:pt idx="1">
                  <c:v>0.66634935744883395</c:v>
                </c:pt>
                <c:pt idx="2">
                  <c:v>0.48261958580243142</c:v>
                </c:pt>
              </c:numCache>
            </c:numRef>
          </c:val>
          <c:extLst>
            <c:ext xmlns:c16="http://schemas.microsoft.com/office/drawing/2014/chart" uri="{C3380CC4-5D6E-409C-BE32-E72D297353CC}">
              <c16:uniqueId val="{00000002-7E0D-B749-B9A0-283099439388}"/>
            </c:ext>
          </c:extLst>
        </c:ser>
        <c:ser>
          <c:idx val="3"/>
          <c:order val="3"/>
          <c:tx>
            <c:strRef>
              <c:f>Taul2!$A$84</c:f>
              <c:strCache>
                <c:ptCount val="1"/>
                <c:pt idx="0">
                  <c:v>Suunnittelu</c:v>
                </c:pt>
              </c:strCache>
            </c:strRef>
          </c:tx>
          <c:spPr>
            <a:solidFill>
              <a:schemeClr val="accent4"/>
            </a:solidFill>
            <a:ln>
              <a:noFill/>
            </a:ln>
            <a:effectLst/>
          </c:spPr>
          <c:invertIfNegative val="0"/>
          <c:cat>
            <c:strRef>
              <c:f>Taul2!$B$80:$D$80</c:f>
              <c:strCache>
                <c:ptCount val="3"/>
                <c:pt idx="0">
                  <c:v>Yhteensä</c:v>
                </c:pt>
                <c:pt idx="1">
                  <c:v>YAMK</c:v>
                </c:pt>
                <c:pt idx="2">
                  <c:v>AMK</c:v>
                </c:pt>
              </c:strCache>
            </c:strRef>
          </c:cat>
          <c:val>
            <c:numRef>
              <c:f>Taul2!$B$84:$D$84</c:f>
              <c:numCache>
                <c:formatCode>0.0</c:formatCode>
                <c:ptCount val="3"/>
                <c:pt idx="0">
                  <c:v>0.46561992420140769</c:v>
                </c:pt>
                <c:pt idx="1">
                  <c:v>0.38077106139933364</c:v>
                </c:pt>
                <c:pt idx="2">
                  <c:v>0.476510477121388</c:v>
                </c:pt>
              </c:numCache>
            </c:numRef>
          </c:val>
          <c:extLst>
            <c:ext xmlns:c16="http://schemas.microsoft.com/office/drawing/2014/chart" uri="{C3380CC4-5D6E-409C-BE32-E72D297353CC}">
              <c16:uniqueId val="{00000003-7E0D-B749-B9A0-283099439388}"/>
            </c:ext>
          </c:extLst>
        </c:ser>
        <c:ser>
          <c:idx val="4"/>
          <c:order val="4"/>
          <c:tx>
            <c:strRef>
              <c:f>Taul2!$A$85</c:f>
              <c:strCache>
                <c:ptCount val="1"/>
                <c:pt idx="0">
                  <c:v>Opettaminen, pedagogia</c:v>
                </c:pt>
              </c:strCache>
            </c:strRef>
          </c:tx>
          <c:spPr>
            <a:solidFill>
              <a:schemeClr val="accent5"/>
            </a:solidFill>
            <a:ln>
              <a:noFill/>
            </a:ln>
            <a:effectLst/>
          </c:spPr>
          <c:invertIfNegative val="0"/>
          <c:cat>
            <c:strRef>
              <c:f>Taul2!$B$80:$D$80</c:f>
              <c:strCache>
                <c:ptCount val="3"/>
                <c:pt idx="0">
                  <c:v>Yhteensä</c:v>
                </c:pt>
                <c:pt idx="1">
                  <c:v>YAMK</c:v>
                </c:pt>
                <c:pt idx="2">
                  <c:v>AMK</c:v>
                </c:pt>
              </c:strCache>
            </c:strRef>
          </c:cat>
          <c:val>
            <c:numRef>
              <c:f>Taul2!$B$85:$D$85</c:f>
              <c:numCache>
                <c:formatCode>0.0</c:formatCode>
                <c:ptCount val="3"/>
                <c:pt idx="0">
                  <c:v>0.5143475906876015</c:v>
                </c:pt>
                <c:pt idx="1">
                  <c:v>0.95192765349833408</c:v>
                </c:pt>
                <c:pt idx="2">
                  <c:v>0.45818315107825763</c:v>
                </c:pt>
              </c:numCache>
            </c:numRef>
          </c:val>
          <c:extLst>
            <c:ext xmlns:c16="http://schemas.microsoft.com/office/drawing/2014/chart" uri="{C3380CC4-5D6E-409C-BE32-E72D297353CC}">
              <c16:uniqueId val="{00000004-7E0D-B749-B9A0-283099439388}"/>
            </c:ext>
          </c:extLst>
        </c:ser>
        <c:ser>
          <c:idx val="5"/>
          <c:order val="5"/>
          <c:tx>
            <c:strRef>
              <c:f>Taul2!$A$86</c:f>
              <c:strCache>
                <c:ptCount val="1"/>
                <c:pt idx="0">
                  <c:v>Kieli, kielet</c:v>
                </c:pt>
              </c:strCache>
            </c:strRef>
          </c:tx>
          <c:spPr>
            <a:solidFill>
              <a:schemeClr val="accent6"/>
            </a:solidFill>
            <a:ln>
              <a:noFill/>
            </a:ln>
            <a:effectLst/>
          </c:spPr>
          <c:invertIfNegative val="0"/>
          <c:cat>
            <c:strRef>
              <c:f>Taul2!$B$80:$D$80</c:f>
              <c:strCache>
                <c:ptCount val="3"/>
                <c:pt idx="0">
                  <c:v>Yhteensä</c:v>
                </c:pt>
                <c:pt idx="1">
                  <c:v>YAMK</c:v>
                </c:pt>
                <c:pt idx="2">
                  <c:v>AMK</c:v>
                </c:pt>
              </c:strCache>
            </c:strRef>
          </c:cat>
          <c:val>
            <c:numRef>
              <c:f>Taul2!$B$86:$D$86</c:f>
              <c:numCache>
                <c:formatCode>0.0</c:formatCode>
                <c:ptCount val="3"/>
                <c:pt idx="0">
                  <c:v>0.41147807255008123</c:v>
                </c:pt>
                <c:pt idx="1">
                  <c:v>0.33317467872441697</c:v>
                </c:pt>
                <c:pt idx="2">
                  <c:v>0.42152849899199701</c:v>
                </c:pt>
              </c:numCache>
            </c:numRef>
          </c:val>
          <c:extLst>
            <c:ext xmlns:c16="http://schemas.microsoft.com/office/drawing/2014/chart" uri="{C3380CC4-5D6E-409C-BE32-E72D297353CC}">
              <c16:uniqueId val="{00000005-7E0D-B749-B9A0-283099439388}"/>
            </c:ext>
          </c:extLst>
        </c:ser>
        <c:ser>
          <c:idx val="6"/>
          <c:order val="6"/>
          <c:tx>
            <c:strRef>
              <c:f>Taul2!$A$87</c:f>
              <c:strCache>
                <c:ptCount val="1"/>
                <c:pt idx="0">
                  <c:v>Markkinointi, myynti</c:v>
                </c:pt>
              </c:strCache>
            </c:strRef>
          </c:tx>
          <c:spPr>
            <a:solidFill>
              <a:schemeClr val="accent1">
                <a:lumMod val="60000"/>
              </a:schemeClr>
            </a:solidFill>
            <a:ln>
              <a:noFill/>
            </a:ln>
            <a:effectLst/>
          </c:spPr>
          <c:invertIfNegative val="0"/>
          <c:cat>
            <c:strRef>
              <c:f>Taul2!$B$80:$D$80</c:f>
              <c:strCache>
                <c:ptCount val="3"/>
                <c:pt idx="0">
                  <c:v>Yhteensä</c:v>
                </c:pt>
                <c:pt idx="1">
                  <c:v>YAMK</c:v>
                </c:pt>
                <c:pt idx="2">
                  <c:v>AMK</c:v>
                </c:pt>
              </c:strCache>
            </c:strRef>
          </c:cat>
          <c:val>
            <c:numRef>
              <c:f>Taul2!$B$87:$D$87</c:f>
              <c:numCache>
                <c:formatCode>0.0</c:formatCode>
                <c:ptCount val="3"/>
                <c:pt idx="0">
                  <c:v>0.37357877639415266</c:v>
                </c:pt>
                <c:pt idx="1">
                  <c:v>0.23798191337458352</c:v>
                </c:pt>
                <c:pt idx="2">
                  <c:v>0.39098295558677987</c:v>
                </c:pt>
              </c:numCache>
            </c:numRef>
          </c:val>
          <c:extLst>
            <c:ext xmlns:c16="http://schemas.microsoft.com/office/drawing/2014/chart" uri="{C3380CC4-5D6E-409C-BE32-E72D297353CC}">
              <c16:uniqueId val="{00000006-7E0D-B749-B9A0-283099439388}"/>
            </c:ext>
          </c:extLst>
        </c:ser>
        <c:ser>
          <c:idx val="7"/>
          <c:order val="7"/>
          <c:tx>
            <c:strRef>
              <c:f>Taul2!$A$88</c:f>
              <c:strCache>
                <c:ptCount val="1"/>
                <c:pt idx="0">
                  <c:v>Yrittäjyys, yrittäjä, yritys</c:v>
                </c:pt>
              </c:strCache>
            </c:strRef>
          </c:tx>
          <c:spPr>
            <a:solidFill>
              <a:schemeClr val="accent2">
                <a:lumMod val="60000"/>
              </a:schemeClr>
            </a:solidFill>
            <a:ln>
              <a:noFill/>
            </a:ln>
            <a:effectLst/>
          </c:spPr>
          <c:invertIfNegative val="0"/>
          <c:cat>
            <c:strRef>
              <c:f>Taul2!$B$80:$D$80</c:f>
              <c:strCache>
                <c:ptCount val="3"/>
                <c:pt idx="0">
                  <c:v>Yhteensä</c:v>
                </c:pt>
                <c:pt idx="1">
                  <c:v>YAMK</c:v>
                </c:pt>
                <c:pt idx="2">
                  <c:v>AMK</c:v>
                </c:pt>
              </c:strCache>
            </c:strRef>
          </c:cat>
          <c:val>
            <c:numRef>
              <c:f>Taul2!$B$88:$D$88</c:f>
              <c:numCache>
                <c:formatCode>0.0</c:formatCode>
                <c:ptCount val="3"/>
                <c:pt idx="0">
                  <c:v>0.37357877639415266</c:v>
                </c:pt>
                <c:pt idx="1">
                  <c:v>0.28557829604950025</c:v>
                </c:pt>
                <c:pt idx="2">
                  <c:v>0.38487384690573645</c:v>
                </c:pt>
              </c:numCache>
            </c:numRef>
          </c:val>
          <c:extLst>
            <c:ext xmlns:c16="http://schemas.microsoft.com/office/drawing/2014/chart" uri="{C3380CC4-5D6E-409C-BE32-E72D297353CC}">
              <c16:uniqueId val="{00000007-7E0D-B749-B9A0-283099439388}"/>
            </c:ext>
          </c:extLst>
        </c:ser>
        <c:ser>
          <c:idx val="8"/>
          <c:order val="8"/>
          <c:tx>
            <c:strRef>
              <c:f>Taul2!$A$89</c:f>
              <c:strCache>
                <c:ptCount val="1"/>
                <c:pt idx="0">
                  <c:v>Ohjelmistot, sovellukset</c:v>
                </c:pt>
              </c:strCache>
            </c:strRef>
          </c:tx>
          <c:spPr>
            <a:solidFill>
              <a:schemeClr val="accent3">
                <a:lumMod val="60000"/>
              </a:schemeClr>
            </a:solidFill>
            <a:ln>
              <a:noFill/>
            </a:ln>
            <a:effectLst/>
          </c:spPr>
          <c:invertIfNegative val="0"/>
          <c:cat>
            <c:strRef>
              <c:f>Taul2!$B$80:$D$80</c:f>
              <c:strCache>
                <c:ptCount val="3"/>
                <c:pt idx="0">
                  <c:v>Yhteensä</c:v>
                </c:pt>
                <c:pt idx="1">
                  <c:v>YAMK</c:v>
                </c:pt>
                <c:pt idx="2">
                  <c:v>AMK</c:v>
                </c:pt>
              </c:strCache>
            </c:strRef>
          </c:cat>
          <c:val>
            <c:numRef>
              <c:f>Taul2!$B$89:$D$89</c:f>
              <c:numCache>
                <c:formatCode>0.0</c:formatCode>
                <c:ptCount val="3"/>
                <c:pt idx="0">
                  <c:v>0.26529507309149974</c:v>
                </c:pt>
                <c:pt idx="1">
                  <c:v>0.14278914802475012</c:v>
                </c:pt>
                <c:pt idx="2">
                  <c:v>0.28101899932799806</c:v>
                </c:pt>
              </c:numCache>
            </c:numRef>
          </c:val>
          <c:extLst>
            <c:ext xmlns:c16="http://schemas.microsoft.com/office/drawing/2014/chart" uri="{C3380CC4-5D6E-409C-BE32-E72D297353CC}">
              <c16:uniqueId val="{00000008-7E0D-B749-B9A0-283099439388}"/>
            </c:ext>
          </c:extLst>
        </c:ser>
        <c:ser>
          <c:idx val="9"/>
          <c:order val="9"/>
          <c:tx>
            <c:strRef>
              <c:f>Taul2!$A$90</c:f>
              <c:strCache>
                <c:ptCount val="1"/>
                <c:pt idx="0">
                  <c:v>Koodaus, ohjelmointi</c:v>
                </c:pt>
              </c:strCache>
            </c:strRef>
          </c:tx>
          <c:spPr>
            <a:solidFill>
              <a:schemeClr val="accent4">
                <a:lumMod val="60000"/>
              </a:schemeClr>
            </a:solidFill>
            <a:ln>
              <a:noFill/>
            </a:ln>
            <a:effectLst/>
          </c:spPr>
          <c:invertIfNegative val="0"/>
          <c:cat>
            <c:strRef>
              <c:f>Taul2!$B$80:$D$80</c:f>
              <c:strCache>
                <c:ptCount val="3"/>
                <c:pt idx="0">
                  <c:v>Yhteensä</c:v>
                </c:pt>
                <c:pt idx="1">
                  <c:v>YAMK</c:v>
                </c:pt>
                <c:pt idx="2">
                  <c:v>AMK</c:v>
                </c:pt>
              </c:strCache>
            </c:strRef>
          </c:cat>
          <c:val>
            <c:numRef>
              <c:f>Taul2!$B$90:$D$90</c:f>
              <c:numCache>
                <c:formatCode>0.0</c:formatCode>
                <c:ptCount val="3"/>
                <c:pt idx="0">
                  <c:v>0.21115322144017326</c:v>
                </c:pt>
                <c:pt idx="1">
                  <c:v>4.7596382674916705E-2</c:v>
                </c:pt>
                <c:pt idx="2">
                  <c:v>0.23214612987965058</c:v>
                </c:pt>
              </c:numCache>
            </c:numRef>
          </c:val>
          <c:extLst>
            <c:ext xmlns:c16="http://schemas.microsoft.com/office/drawing/2014/chart" uri="{C3380CC4-5D6E-409C-BE32-E72D297353CC}">
              <c16:uniqueId val="{00000009-7E0D-B749-B9A0-283099439388}"/>
            </c:ext>
          </c:extLst>
        </c:ser>
        <c:ser>
          <c:idx val="10"/>
          <c:order val="10"/>
          <c:tx>
            <c:strRef>
              <c:f>Taul2!$A$91</c:f>
              <c:strCache>
                <c:ptCount val="1"/>
                <c:pt idx="0">
                  <c:v>AI, tekoäly</c:v>
                </c:pt>
              </c:strCache>
            </c:strRef>
          </c:tx>
          <c:spPr>
            <a:solidFill>
              <a:schemeClr val="accent5">
                <a:lumMod val="60000"/>
              </a:schemeClr>
            </a:solidFill>
            <a:ln>
              <a:noFill/>
            </a:ln>
            <a:effectLst/>
          </c:spPr>
          <c:invertIfNegative val="0"/>
          <c:cat>
            <c:strRef>
              <c:f>Taul2!$B$80:$D$80</c:f>
              <c:strCache>
                <c:ptCount val="3"/>
                <c:pt idx="0">
                  <c:v>Yhteensä</c:v>
                </c:pt>
                <c:pt idx="1">
                  <c:v>YAMK</c:v>
                </c:pt>
                <c:pt idx="2">
                  <c:v>AMK</c:v>
                </c:pt>
              </c:strCache>
            </c:strRef>
          </c:cat>
          <c:val>
            <c:numRef>
              <c:f>Taul2!$B$91:$D$91</c:f>
              <c:numCache>
                <c:formatCode>0.0</c:formatCode>
                <c:ptCount val="3"/>
                <c:pt idx="0">
                  <c:v>0.28695181375203033</c:v>
                </c:pt>
                <c:pt idx="1">
                  <c:v>0.76154212279866729</c:v>
                </c:pt>
                <c:pt idx="2">
                  <c:v>0.22603702119860714</c:v>
                </c:pt>
              </c:numCache>
            </c:numRef>
          </c:val>
          <c:extLst>
            <c:ext xmlns:c16="http://schemas.microsoft.com/office/drawing/2014/chart" uri="{C3380CC4-5D6E-409C-BE32-E72D297353CC}">
              <c16:uniqueId val="{0000000A-7E0D-B749-B9A0-283099439388}"/>
            </c:ext>
          </c:extLst>
        </c:ser>
        <c:ser>
          <c:idx val="11"/>
          <c:order val="11"/>
          <c:tx>
            <c:strRef>
              <c:f>Taul2!$A$92</c:f>
              <c:strCache>
                <c:ptCount val="1"/>
                <c:pt idx="0">
                  <c:v>HR, henkilöstö</c:v>
                </c:pt>
              </c:strCache>
            </c:strRef>
          </c:tx>
          <c:spPr>
            <a:solidFill>
              <a:schemeClr val="accent6">
                <a:lumMod val="60000"/>
              </a:schemeClr>
            </a:solidFill>
            <a:ln>
              <a:noFill/>
            </a:ln>
            <a:effectLst/>
          </c:spPr>
          <c:invertIfNegative val="0"/>
          <c:cat>
            <c:strRef>
              <c:f>Taul2!$B$80:$D$80</c:f>
              <c:strCache>
                <c:ptCount val="3"/>
                <c:pt idx="0">
                  <c:v>Yhteensä</c:v>
                </c:pt>
                <c:pt idx="1">
                  <c:v>YAMK</c:v>
                </c:pt>
                <c:pt idx="2">
                  <c:v>AMK</c:v>
                </c:pt>
              </c:strCache>
            </c:strRef>
          </c:cat>
          <c:val>
            <c:numRef>
              <c:f>Taul2!$B$92:$D$92</c:f>
              <c:numCache>
                <c:formatCode>0.0</c:formatCode>
                <c:ptCount val="3"/>
                <c:pt idx="0">
                  <c:v>0.23822414726583649</c:v>
                </c:pt>
                <c:pt idx="1">
                  <c:v>0.61875297477391711</c:v>
                </c:pt>
                <c:pt idx="2">
                  <c:v>0.18938236911234652</c:v>
                </c:pt>
              </c:numCache>
            </c:numRef>
          </c:val>
          <c:extLst>
            <c:ext xmlns:c16="http://schemas.microsoft.com/office/drawing/2014/chart" uri="{C3380CC4-5D6E-409C-BE32-E72D297353CC}">
              <c16:uniqueId val="{0000000B-7E0D-B749-B9A0-283099439388}"/>
            </c:ext>
          </c:extLst>
        </c:ser>
        <c:ser>
          <c:idx val="12"/>
          <c:order val="12"/>
          <c:tx>
            <c:strRef>
              <c:f>Taul2!$A$93</c:f>
              <c:strCache>
                <c:ptCount val="1"/>
                <c:pt idx="0">
                  <c:v>Nepsy, neuro-</c:v>
                </c:pt>
              </c:strCache>
            </c:strRef>
          </c:tx>
          <c:spPr>
            <a:solidFill>
              <a:schemeClr val="accent1">
                <a:lumMod val="80000"/>
                <a:lumOff val="20000"/>
              </a:schemeClr>
            </a:solidFill>
            <a:ln>
              <a:noFill/>
            </a:ln>
            <a:effectLst/>
          </c:spPr>
          <c:invertIfNegative val="0"/>
          <c:cat>
            <c:strRef>
              <c:f>Taul2!$B$80:$D$80</c:f>
              <c:strCache>
                <c:ptCount val="3"/>
                <c:pt idx="0">
                  <c:v>Yhteensä</c:v>
                </c:pt>
                <c:pt idx="1">
                  <c:v>YAMK</c:v>
                </c:pt>
                <c:pt idx="2">
                  <c:v>AMK</c:v>
                </c:pt>
              </c:strCache>
            </c:strRef>
          </c:cat>
          <c:val>
            <c:numRef>
              <c:f>Taul2!$B$93:$D$93</c:f>
              <c:numCache>
                <c:formatCode>0.0</c:formatCode>
                <c:ptCount val="3"/>
                <c:pt idx="0">
                  <c:v>0.15159718462371413</c:v>
                </c:pt>
                <c:pt idx="1">
                  <c:v>4.7596382674916705E-2</c:v>
                </c:pt>
                <c:pt idx="2">
                  <c:v>0.16494593438817276</c:v>
                </c:pt>
              </c:numCache>
            </c:numRef>
          </c:val>
          <c:extLst>
            <c:ext xmlns:c16="http://schemas.microsoft.com/office/drawing/2014/chart" uri="{C3380CC4-5D6E-409C-BE32-E72D297353CC}">
              <c16:uniqueId val="{0000000C-7E0D-B749-B9A0-283099439388}"/>
            </c:ext>
          </c:extLst>
        </c:ser>
        <c:ser>
          <c:idx val="13"/>
          <c:order val="13"/>
          <c:tx>
            <c:strRef>
              <c:f>Taul2!$A$94</c:f>
              <c:strCache>
                <c:ptCount val="1"/>
                <c:pt idx="0">
                  <c:v>Kuntoutus</c:v>
                </c:pt>
              </c:strCache>
            </c:strRef>
          </c:tx>
          <c:spPr>
            <a:solidFill>
              <a:schemeClr val="accent2">
                <a:lumMod val="80000"/>
                <a:lumOff val="20000"/>
              </a:schemeClr>
            </a:solidFill>
            <a:ln>
              <a:noFill/>
            </a:ln>
            <a:effectLst/>
          </c:spPr>
          <c:invertIfNegative val="0"/>
          <c:cat>
            <c:strRef>
              <c:f>Taul2!$B$80:$D$80</c:f>
              <c:strCache>
                <c:ptCount val="3"/>
                <c:pt idx="0">
                  <c:v>Yhteensä</c:v>
                </c:pt>
                <c:pt idx="1">
                  <c:v>YAMK</c:v>
                </c:pt>
                <c:pt idx="2">
                  <c:v>AMK</c:v>
                </c:pt>
              </c:strCache>
            </c:strRef>
          </c:cat>
          <c:val>
            <c:numRef>
              <c:f>Taul2!$B$94:$D$94</c:f>
              <c:numCache>
                <c:formatCode>0.0</c:formatCode>
                <c:ptCount val="3"/>
                <c:pt idx="0">
                  <c:v>0.15159718462371413</c:v>
                </c:pt>
                <c:pt idx="1">
                  <c:v>4.7596382674916705E-2</c:v>
                </c:pt>
                <c:pt idx="2">
                  <c:v>0.16494593438817276</c:v>
                </c:pt>
              </c:numCache>
            </c:numRef>
          </c:val>
          <c:extLst>
            <c:ext xmlns:c16="http://schemas.microsoft.com/office/drawing/2014/chart" uri="{C3380CC4-5D6E-409C-BE32-E72D297353CC}">
              <c16:uniqueId val="{0000000D-7E0D-B749-B9A0-283099439388}"/>
            </c:ext>
          </c:extLst>
        </c:ser>
        <c:ser>
          <c:idx val="14"/>
          <c:order val="14"/>
          <c:tx>
            <c:strRef>
              <c:f>Taul2!$A$95</c:f>
              <c:strCache>
                <c:ptCount val="1"/>
                <c:pt idx="0">
                  <c:v>Mielenterveys</c:v>
                </c:pt>
              </c:strCache>
            </c:strRef>
          </c:tx>
          <c:spPr>
            <a:solidFill>
              <a:schemeClr val="accent3">
                <a:lumMod val="80000"/>
                <a:lumOff val="20000"/>
              </a:schemeClr>
            </a:solidFill>
            <a:ln>
              <a:noFill/>
            </a:ln>
            <a:effectLst/>
          </c:spPr>
          <c:invertIfNegative val="0"/>
          <c:cat>
            <c:strRef>
              <c:f>Taul2!$B$80:$D$80</c:f>
              <c:strCache>
                <c:ptCount val="3"/>
                <c:pt idx="0">
                  <c:v>Yhteensä</c:v>
                </c:pt>
                <c:pt idx="1">
                  <c:v>YAMK</c:v>
                </c:pt>
                <c:pt idx="2">
                  <c:v>AMK</c:v>
                </c:pt>
              </c:strCache>
            </c:strRef>
          </c:cat>
          <c:val>
            <c:numRef>
              <c:f>Taul2!$B$95:$D$95</c:f>
              <c:numCache>
                <c:formatCode>0.0</c:formatCode>
                <c:ptCount val="3"/>
                <c:pt idx="0">
                  <c:v>0.14618299945858149</c:v>
                </c:pt>
                <c:pt idx="1">
                  <c:v>0</c:v>
                </c:pt>
                <c:pt idx="2">
                  <c:v>0.16494593438817276</c:v>
                </c:pt>
              </c:numCache>
            </c:numRef>
          </c:val>
          <c:extLst>
            <c:ext xmlns:c16="http://schemas.microsoft.com/office/drawing/2014/chart" uri="{C3380CC4-5D6E-409C-BE32-E72D297353CC}">
              <c16:uniqueId val="{0000000E-7E0D-B749-B9A0-283099439388}"/>
            </c:ext>
          </c:extLst>
        </c:ser>
        <c:ser>
          <c:idx val="15"/>
          <c:order val="15"/>
          <c:tx>
            <c:strRef>
              <c:f>Taul2!$A$96</c:f>
              <c:strCache>
                <c:ptCount val="1"/>
                <c:pt idx="0">
                  <c:v>Viestintä, vuorovaikutus</c:v>
                </c:pt>
              </c:strCache>
            </c:strRef>
          </c:tx>
          <c:spPr>
            <a:solidFill>
              <a:schemeClr val="accent4">
                <a:lumMod val="80000"/>
                <a:lumOff val="20000"/>
              </a:schemeClr>
            </a:solidFill>
            <a:ln>
              <a:noFill/>
            </a:ln>
            <a:effectLst/>
          </c:spPr>
          <c:invertIfNegative val="0"/>
          <c:cat>
            <c:strRef>
              <c:f>Taul2!$B$80:$D$80</c:f>
              <c:strCache>
                <c:ptCount val="3"/>
                <c:pt idx="0">
                  <c:v>Yhteensä</c:v>
                </c:pt>
                <c:pt idx="1">
                  <c:v>YAMK</c:v>
                </c:pt>
                <c:pt idx="2">
                  <c:v>AMK</c:v>
                </c:pt>
              </c:strCache>
            </c:strRef>
          </c:cat>
          <c:val>
            <c:numRef>
              <c:f>Taul2!$B$96:$D$96</c:f>
              <c:numCache>
                <c:formatCode>0.0</c:formatCode>
                <c:ptCount val="3"/>
                <c:pt idx="0">
                  <c:v>0.16242555495397942</c:v>
                </c:pt>
                <c:pt idx="1">
                  <c:v>0.23798191337458352</c:v>
                </c:pt>
                <c:pt idx="2">
                  <c:v>0.1527277170260859</c:v>
                </c:pt>
              </c:numCache>
            </c:numRef>
          </c:val>
          <c:extLst>
            <c:ext xmlns:c16="http://schemas.microsoft.com/office/drawing/2014/chart" uri="{C3380CC4-5D6E-409C-BE32-E72D297353CC}">
              <c16:uniqueId val="{0000000F-7E0D-B749-B9A0-283099439388}"/>
            </c:ext>
          </c:extLst>
        </c:ser>
        <c:ser>
          <c:idx val="16"/>
          <c:order val="16"/>
          <c:tx>
            <c:strRef>
              <c:f>Taul2!$A$97</c:f>
              <c:strCache>
                <c:ptCount val="1"/>
                <c:pt idx="0">
                  <c:v>Lapsi, lapset, lasten-</c:v>
                </c:pt>
              </c:strCache>
            </c:strRef>
          </c:tx>
          <c:spPr>
            <a:solidFill>
              <a:schemeClr val="accent5">
                <a:lumMod val="80000"/>
                <a:lumOff val="20000"/>
              </a:schemeClr>
            </a:solidFill>
            <a:ln>
              <a:noFill/>
            </a:ln>
            <a:effectLst/>
          </c:spPr>
          <c:invertIfNegative val="0"/>
          <c:cat>
            <c:strRef>
              <c:f>Taul2!$B$80:$D$80</c:f>
              <c:strCache>
                <c:ptCount val="3"/>
                <c:pt idx="0">
                  <c:v>Yhteensä</c:v>
                </c:pt>
                <c:pt idx="1">
                  <c:v>YAMK</c:v>
                </c:pt>
                <c:pt idx="2">
                  <c:v>AMK</c:v>
                </c:pt>
              </c:strCache>
            </c:strRef>
          </c:cat>
          <c:val>
            <c:numRef>
              <c:f>Taul2!$B$97:$D$97</c:f>
              <c:numCache>
                <c:formatCode>0.0</c:formatCode>
                <c:ptCount val="3"/>
                <c:pt idx="0">
                  <c:v>9.7455332972387648E-2</c:v>
                </c:pt>
                <c:pt idx="1">
                  <c:v>4.7596382674916705E-2</c:v>
                </c:pt>
                <c:pt idx="2">
                  <c:v>0.10385484757773841</c:v>
                </c:pt>
              </c:numCache>
            </c:numRef>
          </c:val>
          <c:extLst>
            <c:ext xmlns:c16="http://schemas.microsoft.com/office/drawing/2014/chart" uri="{C3380CC4-5D6E-409C-BE32-E72D297353CC}">
              <c16:uniqueId val="{00000010-7E0D-B749-B9A0-283099439388}"/>
            </c:ext>
          </c:extLst>
        </c:ser>
        <c:ser>
          <c:idx val="17"/>
          <c:order val="17"/>
          <c:tx>
            <c:strRef>
              <c:f>Taul2!$A$98</c:f>
              <c:strCache>
                <c:ptCount val="1"/>
                <c:pt idx="0">
                  <c:v>Kestävyys, vastuullisuus</c:v>
                </c:pt>
              </c:strCache>
            </c:strRef>
          </c:tx>
          <c:spPr>
            <a:solidFill>
              <a:schemeClr val="accent6">
                <a:lumMod val="80000"/>
                <a:lumOff val="20000"/>
              </a:schemeClr>
            </a:solidFill>
            <a:ln>
              <a:noFill/>
            </a:ln>
            <a:effectLst/>
          </c:spPr>
          <c:invertIfNegative val="0"/>
          <c:cat>
            <c:strRef>
              <c:f>Taul2!$B$80:$D$80</c:f>
              <c:strCache>
                <c:ptCount val="3"/>
                <c:pt idx="0">
                  <c:v>Yhteensä</c:v>
                </c:pt>
                <c:pt idx="1">
                  <c:v>YAMK</c:v>
                </c:pt>
                <c:pt idx="2">
                  <c:v>AMK</c:v>
                </c:pt>
              </c:strCache>
            </c:strRef>
          </c:cat>
          <c:val>
            <c:numRef>
              <c:f>Taul2!$B$98:$D$98</c:f>
              <c:numCache>
                <c:formatCode>0.0</c:formatCode>
                <c:ptCount val="3"/>
                <c:pt idx="0">
                  <c:v>9.2041147807255003E-2</c:v>
                </c:pt>
                <c:pt idx="1">
                  <c:v>0.42836744407425037</c:v>
                </c:pt>
                <c:pt idx="2">
                  <c:v>4.8872869448347483E-2</c:v>
                </c:pt>
              </c:numCache>
            </c:numRef>
          </c:val>
          <c:extLst>
            <c:ext xmlns:c16="http://schemas.microsoft.com/office/drawing/2014/chart" uri="{C3380CC4-5D6E-409C-BE32-E72D297353CC}">
              <c16:uniqueId val="{00000011-7E0D-B749-B9A0-283099439388}"/>
            </c:ext>
          </c:extLst>
        </c:ser>
        <c:dLbls>
          <c:showLegendKey val="0"/>
          <c:showVal val="0"/>
          <c:showCatName val="0"/>
          <c:showSerName val="0"/>
          <c:showPercent val="0"/>
          <c:showBubbleSize val="0"/>
        </c:dLbls>
        <c:gapWidth val="150"/>
        <c:overlap val="100"/>
        <c:axId val="407206911"/>
        <c:axId val="407411807"/>
      </c:barChart>
      <c:catAx>
        <c:axId val="407206911"/>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407411807"/>
        <c:crosses val="autoZero"/>
        <c:auto val="1"/>
        <c:lblAlgn val="ctr"/>
        <c:lblOffset val="100"/>
        <c:noMultiLvlLbl val="0"/>
      </c:catAx>
      <c:valAx>
        <c:axId val="407411807"/>
        <c:scaling>
          <c:orientation val="minMax"/>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407206911"/>
        <c:crosses val="autoZero"/>
        <c:crossBetween val="between"/>
      </c:valAx>
      <c:spPr>
        <a:noFill/>
        <a:ln>
          <a:noFill/>
        </a:ln>
        <a:effectLst/>
      </c:spPr>
    </c:plotArea>
    <c:legend>
      <c:legendPos val="b"/>
      <c:layout>
        <c:manualLayout>
          <c:xMode val="edge"/>
          <c:yMode val="edge"/>
          <c:x val="0"/>
          <c:y val="0.72358617468472675"/>
          <c:w val="0.99987899911731559"/>
          <c:h val="0.25861840261560021"/>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i-FI"/>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cat>
            <c:strRef>
              <c:f>N!$N$2:$N$21</c:f>
              <c:strCache>
                <c:ptCount val="20"/>
                <c:pt idx="0">
                  <c:v>Luovuus</c:v>
                </c:pt>
                <c:pt idx="1">
                  <c:v>Joustavuus, resilienssi</c:v>
                </c:pt>
                <c:pt idx="2">
                  <c:v>Kestävyys, vastuullisuus</c:v>
                </c:pt>
                <c:pt idx="3">
                  <c:v>Monipuolisuus</c:v>
                </c:pt>
                <c:pt idx="4">
                  <c:v>Datan käsittely, analytiikka</c:v>
                </c:pt>
                <c:pt idx="5">
                  <c:v>Ajanhallinta, aikataulutus</c:v>
                </c:pt>
                <c:pt idx="6">
                  <c:v>Projektityö</c:v>
                </c:pt>
                <c:pt idx="7">
                  <c:v>Kielitaito, suomi, ruotsi, englanti</c:v>
                </c:pt>
                <c:pt idx="8">
                  <c:v>Yrittäjyys</c:v>
                </c:pt>
                <c:pt idx="9">
                  <c:v>Itseohjautuvuus, oma-aloitteisuus</c:v>
                </c:pt>
                <c:pt idx="10">
                  <c:v>Ongelmanratkaisu, ajattelutaidot</c:v>
                </c:pt>
                <c:pt idx="11">
                  <c:v>Stressinhallinta</c:v>
                </c:pt>
                <c:pt idx="12">
                  <c:v>Tekoäly</c:v>
                </c:pt>
                <c:pt idx="13">
                  <c:v>Markkinointi, budjetointi, liiketalous</c:v>
                </c:pt>
                <c:pt idx="14">
                  <c:v>Käytännön osaaminen</c:v>
                </c:pt>
                <c:pt idx="15">
                  <c:v>Verkostot, verkostoituminen</c:v>
                </c:pt>
                <c:pt idx="16">
                  <c:v>Ihmisten kohtaaminen, asiakastyö</c:v>
                </c:pt>
                <c:pt idx="17">
                  <c:v>Johtaminen, esihenkilötaidot</c:v>
                </c:pt>
                <c:pt idx="18">
                  <c:v>Tietotekniikka, ohjelmistot, ohjelmointi</c:v>
                </c:pt>
                <c:pt idx="19">
                  <c:v>Viestintä, vuorovaikutus</c:v>
                </c:pt>
              </c:strCache>
            </c:strRef>
          </c:cat>
          <c:val>
            <c:numRef>
              <c:f>N!$O$2:$O$21</c:f>
              <c:numCache>
                <c:formatCode>General</c:formatCode>
                <c:ptCount val="20"/>
                <c:pt idx="0">
                  <c:v>39</c:v>
                </c:pt>
                <c:pt idx="1">
                  <c:v>89</c:v>
                </c:pt>
                <c:pt idx="2">
                  <c:v>106</c:v>
                </c:pt>
                <c:pt idx="3">
                  <c:v>125</c:v>
                </c:pt>
                <c:pt idx="4">
                  <c:v>152</c:v>
                </c:pt>
                <c:pt idx="5">
                  <c:v>155</c:v>
                </c:pt>
                <c:pt idx="6">
                  <c:v>177</c:v>
                </c:pt>
                <c:pt idx="7">
                  <c:v>321</c:v>
                </c:pt>
                <c:pt idx="8">
                  <c:v>322</c:v>
                </c:pt>
                <c:pt idx="9">
                  <c:v>355</c:v>
                </c:pt>
                <c:pt idx="10">
                  <c:v>393</c:v>
                </c:pt>
                <c:pt idx="11">
                  <c:v>396</c:v>
                </c:pt>
                <c:pt idx="12">
                  <c:v>414</c:v>
                </c:pt>
                <c:pt idx="13">
                  <c:v>448</c:v>
                </c:pt>
                <c:pt idx="14">
                  <c:v>477</c:v>
                </c:pt>
                <c:pt idx="15">
                  <c:v>499</c:v>
                </c:pt>
                <c:pt idx="16">
                  <c:v>585</c:v>
                </c:pt>
                <c:pt idx="17">
                  <c:v>668</c:v>
                </c:pt>
                <c:pt idx="18">
                  <c:v>685</c:v>
                </c:pt>
                <c:pt idx="19">
                  <c:v>832</c:v>
                </c:pt>
              </c:numCache>
            </c:numRef>
          </c:val>
          <c:extLst>
            <c:ext xmlns:c16="http://schemas.microsoft.com/office/drawing/2014/chart" uri="{C3380CC4-5D6E-409C-BE32-E72D297353CC}">
              <c16:uniqueId val="{00000000-41D0-FF49-992F-1964637CF215}"/>
            </c:ext>
          </c:extLst>
        </c:ser>
        <c:dLbls>
          <c:showLegendKey val="0"/>
          <c:showVal val="0"/>
          <c:showCatName val="0"/>
          <c:showSerName val="0"/>
          <c:showPercent val="0"/>
          <c:showBubbleSize val="0"/>
        </c:dLbls>
        <c:gapWidth val="182"/>
        <c:axId val="2133835648"/>
        <c:axId val="2133838448"/>
      </c:barChart>
      <c:catAx>
        <c:axId val="21338356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2133838448"/>
        <c:crosses val="autoZero"/>
        <c:auto val="1"/>
        <c:lblAlgn val="ctr"/>
        <c:lblOffset val="100"/>
        <c:noMultiLvlLbl val="0"/>
      </c:catAx>
      <c:valAx>
        <c:axId val="213383844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21338356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i-FI"/>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N!$N$58</c:f>
              <c:strCache>
                <c:ptCount val="1"/>
                <c:pt idx="0">
                  <c:v>Markkinointi, budjetointi, liiketalous</c:v>
                </c:pt>
              </c:strCache>
            </c:strRef>
          </c:tx>
          <c:spPr>
            <a:solidFill>
              <a:schemeClr val="accent1"/>
            </a:solidFill>
            <a:ln>
              <a:noFill/>
            </a:ln>
            <a:effectLst/>
          </c:spPr>
          <c:invertIfNegative val="0"/>
          <c:cat>
            <c:strRef>
              <c:f>N!$O$57:$P$57</c:f>
              <c:strCache>
                <c:ptCount val="2"/>
                <c:pt idx="0">
                  <c:v>Humanistiset ja taidelat</c:v>
                </c:pt>
                <c:pt idx="1">
                  <c:v>Muut alat</c:v>
                </c:pt>
              </c:strCache>
            </c:strRef>
          </c:cat>
          <c:val>
            <c:numRef>
              <c:f>N!$O$58:$P$58</c:f>
              <c:numCache>
                <c:formatCode>General</c:formatCode>
                <c:ptCount val="2"/>
                <c:pt idx="0">
                  <c:v>77</c:v>
                </c:pt>
                <c:pt idx="1">
                  <c:v>371</c:v>
                </c:pt>
              </c:numCache>
            </c:numRef>
          </c:val>
          <c:extLst>
            <c:ext xmlns:c16="http://schemas.microsoft.com/office/drawing/2014/chart" uri="{C3380CC4-5D6E-409C-BE32-E72D297353CC}">
              <c16:uniqueId val="{00000000-538F-E14E-BB35-52E8F8D3FB32}"/>
            </c:ext>
          </c:extLst>
        </c:ser>
        <c:ser>
          <c:idx val="1"/>
          <c:order val="1"/>
          <c:tx>
            <c:strRef>
              <c:f>N!$N$59</c:f>
              <c:strCache>
                <c:ptCount val="1"/>
                <c:pt idx="0">
                  <c:v>Verkostot, verkostoituminen</c:v>
                </c:pt>
              </c:strCache>
            </c:strRef>
          </c:tx>
          <c:spPr>
            <a:solidFill>
              <a:schemeClr val="accent2"/>
            </a:solidFill>
            <a:ln>
              <a:noFill/>
            </a:ln>
            <a:effectLst/>
          </c:spPr>
          <c:invertIfNegative val="0"/>
          <c:cat>
            <c:strRef>
              <c:f>N!$O$57:$P$57</c:f>
              <c:strCache>
                <c:ptCount val="2"/>
                <c:pt idx="0">
                  <c:v>Humanistiset ja taidelat</c:v>
                </c:pt>
                <c:pt idx="1">
                  <c:v>Muut alat</c:v>
                </c:pt>
              </c:strCache>
            </c:strRef>
          </c:cat>
          <c:val>
            <c:numRef>
              <c:f>N!$O$59:$P$59</c:f>
              <c:numCache>
                <c:formatCode>General</c:formatCode>
                <c:ptCount val="2"/>
                <c:pt idx="0">
                  <c:v>68</c:v>
                </c:pt>
                <c:pt idx="1">
                  <c:v>431</c:v>
                </c:pt>
              </c:numCache>
            </c:numRef>
          </c:val>
          <c:extLst>
            <c:ext xmlns:c16="http://schemas.microsoft.com/office/drawing/2014/chart" uri="{C3380CC4-5D6E-409C-BE32-E72D297353CC}">
              <c16:uniqueId val="{00000001-538F-E14E-BB35-52E8F8D3FB32}"/>
            </c:ext>
          </c:extLst>
        </c:ser>
        <c:ser>
          <c:idx val="2"/>
          <c:order val="2"/>
          <c:tx>
            <c:strRef>
              <c:f>N!$N$60</c:f>
              <c:strCache>
                <c:ptCount val="1"/>
                <c:pt idx="0">
                  <c:v>Viestintä, vuorovaikutus</c:v>
                </c:pt>
              </c:strCache>
            </c:strRef>
          </c:tx>
          <c:spPr>
            <a:solidFill>
              <a:schemeClr val="accent3"/>
            </a:solidFill>
            <a:ln>
              <a:noFill/>
            </a:ln>
            <a:effectLst/>
          </c:spPr>
          <c:invertIfNegative val="0"/>
          <c:cat>
            <c:strRef>
              <c:f>N!$O$57:$P$57</c:f>
              <c:strCache>
                <c:ptCount val="2"/>
                <c:pt idx="0">
                  <c:v>Humanistiset ja taidelat</c:v>
                </c:pt>
                <c:pt idx="1">
                  <c:v>Muut alat</c:v>
                </c:pt>
              </c:strCache>
            </c:strRef>
          </c:cat>
          <c:val>
            <c:numRef>
              <c:f>N!$O$60:$P$60</c:f>
              <c:numCache>
                <c:formatCode>General</c:formatCode>
                <c:ptCount val="2"/>
                <c:pt idx="0">
                  <c:v>65</c:v>
                </c:pt>
                <c:pt idx="1">
                  <c:v>767</c:v>
                </c:pt>
              </c:numCache>
            </c:numRef>
          </c:val>
          <c:extLst>
            <c:ext xmlns:c16="http://schemas.microsoft.com/office/drawing/2014/chart" uri="{C3380CC4-5D6E-409C-BE32-E72D297353CC}">
              <c16:uniqueId val="{00000002-538F-E14E-BB35-52E8F8D3FB32}"/>
            </c:ext>
          </c:extLst>
        </c:ser>
        <c:ser>
          <c:idx val="3"/>
          <c:order val="3"/>
          <c:tx>
            <c:strRef>
              <c:f>N!$N$61</c:f>
              <c:strCache>
                <c:ptCount val="1"/>
                <c:pt idx="0">
                  <c:v>Yrittäjyys</c:v>
                </c:pt>
              </c:strCache>
            </c:strRef>
          </c:tx>
          <c:spPr>
            <a:solidFill>
              <a:schemeClr val="accent4"/>
            </a:solidFill>
            <a:ln>
              <a:noFill/>
            </a:ln>
            <a:effectLst/>
          </c:spPr>
          <c:invertIfNegative val="0"/>
          <c:cat>
            <c:strRef>
              <c:f>N!$O$57:$P$57</c:f>
              <c:strCache>
                <c:ptCount val="2"/>
                <c:pt idx="0">
                  <c:v>Humanistiset ja taidelat</c:v>
                </c:pt>
                <c:pt idx="1">
                  <c:v>Muut alat</c:v>
                </c:pt>
              </c:strCache>
            </c:strRef>
          </c:cat>
          <c:val>
            <c:numRef>
              <c:f>N!$O$61:$P$61</c:f>
              <c:numCache>
                <c:formatCode>General</c:formatCode>
                <c:ptCount val="2"/>
                <c:pt idx="0">
                  <c:v>60</c:v>
                </c:pt>
                <c:pt idx="1">
                  <c:v>262</c:v>
                </c:pt>
              </c:numCache>
            </c:numRef>
          </c:val>
          <c:extLst>
            <c:ext xmlns:c16="http://schemas.microsoft.com/office/drawing/2014/chart" uri="{C3380CC4-5D6E-409C-BE32-E72D297353CC}">
              <c16:uniqueId val="{00000003-538F-E14E-BB35-52E8F8D3FB32}"/>
            </c:ext>
          </c:extLst>
        </c:ser>
        <c:ser>
          <c:idx val="4"/>
          <c:order val="4"/>
          <c:tx>
            <c:strRef>
              <c:f>N!$N$62</c:f>
              <c:strCache>
                <c:ptCount val="1"/>
                <c:pt idx="0">
                  <c:v>Tietotekniikka, ohjelmistot, ohjelmointi</c:v>
                </c:pt>
              </c:strCache>
            </c:strRef>
          </c:tx>
          <c:spPr>
            <a:solidFill>
              <a:schemeClr val="accent5"/>
            </a:solidFill>
            <a:ln>
              <a:noFill/>
            </a:ln>
            <a:effectLst/>
          </c:spPr>
          <c:invertIfNegative val="0"/>
          <c:cat>
            <c:strRef>
              <c:f>N!$O$57:$P$57</c:f>
              <c:strCache>
                <c:ptCount val="2"/>
                <c:pt idx="0">
                  <c:v>Humanistiset ja taidelat</c:v>
                </c:pt>
                <c:pt idx="1">
                  <c:v>Muut alat</c:v>
                </c:pt>
              </c:strCache>
            </c:strRef>
          </c:cat>
          <c:val>
            <c:numRef>
              <c:f>N!$O$62:$P$62</c:f>
              <c:numCache>
                <c:formatCode>General</c:formatCode>
                <c:ptCount val="2"/>
                <c:pt idx="0">
                  <c:v>28</c:v>
                </c:pt>
                <c:pt idx="1">
                  <c:v>657</c:v>
                </c:pt>
              </c:numCache>
            </c:numRef>
          </c:val>
          <c:extLst>
            <c:ext xmlns:c16="http://schemas.microsoft.com/office/drawing/2014/chart" uri="{C3380CC4-5D6E-409C-BE32-E72D297353CC}">
              <c16:uniqueId val="{00000004-538F-E14E-BB35-52E8F8D3FB32}"/>
            </c:ext>
          </c:extLst>
        </c:ser>
        <c:ser>
          <c:idx val="5"/>
          <c:order val="5"/>
          <c:tx>
            <c:strRef>
              <c:f>N!$N$63</c:f>
              <c:strCache>
                <c:ptCount val="1"/>
                <c:pt idx="0">
                  <c:v>Johtaminen, esihenkilötaidot</c:v>
                </c:pt>
              </c:strCache>
            </c:strRef>
          </c:tx>
          <c:spPr>
            <a:solidFill>
              <a:schemeClr val="accent6"/>
            </a:solidFill>
            <a:ln>
              <a:noFill/>
            </a:ln>
            <a:effectLst/>
          </c:spPr>
          <c:invertIfNegative val="0"/>
          <c:cat>
            <c:strRef>
              <c:f>N!$O$57:$P$57</c:f>
              <c:strCache>
                <c:ptCount val="2"/>
                <c:pt idx="0">
                  <c:v>Humanistiset ja taidelat</c:v>
                </c:pt>
                <c:pt idx="1">
                  <c:v>Muut alat</c:v>
                </c:pt>
              </c:strCache>
            </c:strRef>
          </c:cat>
          <c:val>
            <c:numRef>
              <c:f>N!$O$63:$P$63</c:f>
              <c:numCache>
                <c:formatCode>General</c:formatCode>
                <c:ptCount val="2"/>
                <c:pt idx="0">
                  <c:v>24</c:v>
                </c:pt>
                <c:pt idx="1">
                  <c:v>644</c:v>
                </c:pt>
              </c:numCache>
            </c:numRef>
          </c:val>
          <c:extLst>
            <c:ext xmlns:c16="http://schemas.microsoft.com/office/drawing/2014/chart" uri="{C3380CC4-5D6E-409C-BE32-E72D297353CC}">
              <c16:uniqueId val="{00000005-538F-E14E-BB35-52E8F8D3FB32}"/>
            </c:ext>
          </c:extLst>
        </c:ser>
        <c:ser>
          <c:idx val="6"/>
          <c:order val="6"/>
          <c:tx>
            <c:strRef>
              <c:f>N!$N$64</c:f>
              <c:strCache>
                <c:ptCount val="1"/>
                <c:pt idx="0">
                  <c:v>Projektityö</c:v>
                </c:pt>
              </c:strCache>
            </c:strRef>
          </c:tx>
          <c:spPr>
            <a:solidFill>
              <a:schemeClr val="accent1">
                <a:lumMod val="60000"/>
              </a:schemeClr>
            </a:solidFill>
            <a:ln>
              <a:noFill/>
            </a:ln>
            <a:effectLst/>
          </c:spPr>
          <c:invertIfNegative val="0"/>
          <c:cat>
            <c:strRef>
              <c:f>N!$O$57:$P$57</c:f>
              <c:strCache>
                <c:ptCount val="2"/>
                <c:pt idx="0">
                  <c:v>Humanistiset ja taidelat</c:v>
                </c:pt>
                <c:pt idx="1">
                  <c:v>Muut alat</c:v>
                </c:pt>
              </c:strCache>
            </c:strRef>
          </c:cat>
          <c:val>
            <c:numRef>
              <c:f>N!$O$64:$P$64</c:f>
              <c:numCache>
                <c:formatCode>General</c:formatCode>
                <c:ptCount val="2"/>
                <c:pt idx="0">
                  <c:v>24</c:v>
                </c:pt>
                <c:pt idx="1">
                  <c:v>153</c:v>
                </c:pt>
              </c:numCache>
            </c:numRef>
          </c:val>
          <c:extLst>
            <c:ext xmlns:c16="http://schemas.microsoft.com/office/drawing/2014/chart" uri="{C3380CC4-5D6E-409C-BE32-E72D297353CC}">
              <c16:uniqueId val="{00000006-538F-E14E-BB35-52E8F8D3FB32}"/>
            </c:ext>
          </c:extLst>
        </c:ser>
        <c:ser>
          <c:idx val="7"/>
          <c:order val="7"/>
          <c:tx>
            <c:strRef>
              <c:f>N!$N$65</c:f>
              <c:strCache>
                <c:ptCount val="1"/>
                <c:pt idx="0">
                  <c:v>Käytännön osaaminen</c:v>
                </c:pt>
              </c:strCache>
            </c:strRef>
          </c:tx>
          <c:spPr>
            <a:solidFill>
              <a:schemeClr val="accent2">
                <a:lumMod val="60000"/>
              </a:schemeClr>
            </a:solidFill>
            <a:ln>
              <a:noFill/>
            </a:ln>
            <a:effectLst/>
          </c:spPr>
          <c:invertIfNegative val="0"/>
          <c:cat>
            <c:strRef>
              <c:f>N!$O$57:$P$57</c:f>
              <c:strCache>
                <c:ptCount val="2"/>
                <c:pt idx="0">
                  <c:v>Humanistiset ja taidelat</c:v>
                </c:pt>
                <c:pt idx="1">
                  <c:v>Muut alat</c:v>
                </c:pt>
              </c:strCache>
            </c:strRef>
          </c:cat>
          <c:val>
            <c:numRef>
              <c:f>N!$O$65:$P$65</c:f>
              <c:numCache>
                <c:formatCode>General</c:formatCode>
                <c:ptCount val="2"/>
                <c:pt idx="0">
                  <c:v>23</c:v>
                </c:pt>
                <c:pt idx="1">
                  <c:v>454</c:v>
                </c:pt>
              </c:numCache>
            </c:numRef>
          </c:val>
          <c:extLst>
            <c:ext xmlns:c16="http://schemas.microsoft.com/office/drawing/2014/chart" uri="{C3380CC4-5D6E-409C-BE32-E72D297353CC}">
              <c16:uniqueId val="{00000007-538F-E14E-BB35-52E8F8D3FB32}"/>
            </c:ext>
          </c:extLst>
        </c:ser>
        <c:ser>
          <c:idx val="8"/>
          <c:order val="8"/>
          <c:tx>
            <c:strRef>
              <c:f>N!$N$66</c:f>
              <c:strCache>
                <c:ptCount val="1"/>
                <c:pt idx="0">
                  <c:v>Tekoäly</c:v>
                </c:pt>
              </c:strCache>
            </c:strRef>
          </c:tx>
          <c:spPr>
            <a:solidFill>
              <a:schemeClr val="accent3">
                <a:lumMod val="60000"/>
              </a:schemeClr>
            </a:solidFill>
            <a:ln>
              <a:noFill/>
            </a:ln>
            <a:effectLst/>
          </c:spPr>
          <c:invertIfNegative val="0"/>
          <c:cat>
            <c:strRef>
              <c:f>N!$O$57:$P$57</c:f>
              <c:strCache>
                <c:ptCount val="2"/>
                <c:pt idx="0">
                  <c:v>Humanistiset ja taidelat</c:v>
                </c:pt>
                <c:pt idx="1">
                  <c:v>Muut alat</c:v>
                </c:pt>
              </c:strCache>
            </c:strRef>
          </c:cat>
          <c:val>
            <c:numRef>
              <c:f>N!$O$66:$P$66</c:f>
              <c:numCache>
                <c:formatCode>General</c:formatCode>
                <c:ptCount val="2"/>
                <c:pt idx="0">
                  <c:v>23</c:v>
                </c:pt>
                <c:pt idx="1">
                  <c:v>391</c:v>
                </c:pt>
              </c:numCache>
            </c:numRef>
          </c:val>
          <c:extLst>
            <c:ext xmlns:c16="http://schemas.microsoft.com/office/drawing/2014/chart" uri="{C3380CC4-5D6E-409C-BE32-E72D297353CC}">
              <c16:uniqueId val="{00000008-538F-E14E-BB35-52E8F8D3FB32}"/>
            </c:ext>
          </c:extLst>
        </c:ser>
        <c:ser>
          <c:idx val="9"/>
          <c:order val="9"/>
          <c:tx>
            <c:strRef>
              <c:f>N!$N$67</c:f>
              <c:strCache>
                <c:ptCount val="1"/>
                <c:pt idx="0">
                  <c:v>Itseohjautuvuus, oma-aloitteisuus</c:v>
                </c:pt>
              </c:strCache>
            </c:strRef>
          </c:tx>
          <c:spPr>
            <a:solidFill>
              <a:schemeClr val="accent4">
                <a:lumMod val="60000"/>
              </a:schemeClr>
            </a:solidFill>
            <a:ln>
              <a:noFill/>
            </a:ln>
            <a:effectLst/>
          </c:spPr>
          <c:invertIfNegative val="0"/>
          <c:cat>
            <c:strRef>
              <c:f>N!$O$57:$P$57</c:f>
              <c:strCache>
                <c:ptCount val="2"/>
                <c:pt idx="0">
                  <c:v>Humanistiset ja taidelat</c:v>
                </c:pt>
                <c:pt idx="1">
                  <c:v>Muut alat</c:v>
                </c:pt>
              </c:strCache>
            </c:strRef>
          </c:cat>
          <c:val>
            <c:numRef>
              <c:f>N!$O$67:$P$67</c:f>
              <c:numCache>
                <c:formatCode>General</c:formatCode>
                <c:ptCount val="2"/>
                <c:pt idx="0">
                  <c:v>23</c:v>
                </c:pt>
                <c:pt idx="1">
                  <c:v>332</c:v>
                </c:pt>
              </c:numCache>
            </c:numRef>
          </c:val>
          <c:extLst>
            <c:ext xmlns:c16="http://schemas.microsoft.com/office/drawing/2014/chart" uri="{C3380CC4-5D6E-409C-BE32-E72D297353CC}">
              <c16:uniqueId val="{00000009-538F-E14E-BB35-52E8F8D3FB32}"/>
            </c:ext>
          </c:extLst>
        </c:ser>
        <c:ser>
          <c:idx val="10"/>
          <c:order val="10"/>
          <c:tx>
            <c:strRef>
              <c:f>N!$N$68</c:f>
              <c:strCache>
                <c:ptCount val="1"/>
                <c:pt idx="0">
                  <c:v>Ihmisten kohtaaminen, asiakastyö</c:v>
                </c:pt>
              </c:strCache>
            </c:strRef>
          </c:tx>
          <c:spPr>
            <a:solidFill>
              <a:schemeClr val="accent5">
                <a:lumMod val="60000"/>
              </a:schemeClr>
            </a:solidFill>
            <a:ln>
              <a:noFill/>
            </a:ln>
            <a:effectLst/>
          </c:spPr>
          <c:invertIfNegative val="0"/>
          <c:cat>
            <c:strRef>
              <c:f>N!$O$57:$P$57</c:f>
              <c:strCache>
                <c:ptCount val="2"/>
                <c:pt idx="0">
                  <c:v>Humanistiset ja taidelat</c:v>
                </c:pt>
                <c:pt idx="1">
                  <c:v>Muut alat</c:v>
                </c:pt>
              </c:strCache>
            </c:strRef>
          </c:cat>
          <c:val>
            <c:numRef>
              <c:f>N!$O$68:$P$68</c:f>
              <c:numCache>
                <c:formatCode>General</c:formatCode>
                <c:ptCount val="2"/>
                <c:pt idx="0">
                  <c:v>22</c:v>
                </c:pt>
                <c:pt idx="1">
                  <c:v>563</c:v>
                </c:pt>
              </c:numCache>
            </c:numRef>
          </c:val>
          <c:extLst>
            <c:ext xmlns:c16="http://schemas.microsoft.com/office/drawing/2014/chart" uri="{C3380CC4-5D6E-409C-BE32-E72D297353CC}">
              <c16:uniqueId val="{0000000A-538F-E14E-BB35-52E8F8D3FB32}"/>
            </c:ext>
          </c:extLst>
        </c:ser>
        <c:ser>
          <c:idx val="11"/>
          <c:order val="11"/>
          <c:tx>
            <c:strRef>
              <c:f>N!$N$69</c:f>
              <c:strCache>
                <c:ptCount val="1"/>
                <c:pt idx="0">
                  <c:v>Ongelmanratkaisu, ajattelutaidot</c:v>
                </c:pt>
              </c:strCache>
            </c:strRef>
          </c:tx>
          <c:spPr>
            <a:solidFill>
              <a:schemeClr val="accent6">
                <a:lumMod val="60000"/>
              </a:schemeClr>
            </a:solidFill>
            <a:ln>
              <a:noFill/>
            </a:ln>
            <a:effectLst/>
          </c:spPr>
          <c:invertIfNegative val="0"/>
          <c:cat>
            <c:strRef>
              <c:f>N!$O$57:$P$57</c:f>
              <c:strCache>
                <c:ptCount val="2"/>
                <c:pt idx="0">
                  <c:v>Humanistiset ja taidelat</c:v>
                </c:pt>
                <c:pt idx="1">
                  <c:v>Muut alat</c:v>
                </c:pt>
              </c:strCache>
            </c:strRef>
          </c:cat>
          <c:val>
            <c:numRef>
              <c:f>N!$O$69:$P$69</c:f>
              <c:numCache>
                <c:formatCode>General</c:formatCode>
                <c:ptCount val="2"/>
                <c:pt idx="0">
                  <c:v>21</c:v>
                </c:pt>
                <c:pt idx="1">
                  <c:v>372</c:v>
                </c:pt>
              </c:numCache>
            </c:numRef>
          </c:val>
          <c:extLst>
            <c:ext xmlns:c16="http://schemas.microsoft.com/office/drawing/2014/chart" uri="{C3380CC4-5D6E-409C-BE32-E72D297353CC}">
              <c16:uniqueId val="{0000000B-538F-E14E-BB35-52E8F8D3FB32}"/>
            </c:ext>
          </c:extLst>
        </c:ser>
        <c:ser>
          <c:idx val="12"/>
          <c:order val="12"/>
          <c:tx>
            <c:strRef>
              <c:f>N!$N$70</c:f>
              <c:strCache>
                <c:ptCount val="1"/>
                <c:pt idx="0">
                  <c:v>Luovuus</c:v>
                </c:pt>
              </c:strCache>
            </c:strRef>
          </c:tx>
          <c:spPr>
            <a:solidFill>
              <a:schemeClr val="accent1">
                <a:lumMod val="80000"/>
                <a:lumOff val="20000"/>
              </a:schemeClr>
            </a:solidFill>
            <a:ln>
              <a:noFill/>
            </a:ln>
            <a:effectLst/>
          </c:spPr>
          <c:invertIfNegative val="0"/>
          <c:cat>
            <c:strRef>
              <c:f>N!$O$57:$P$57</c:f>
              <c:strCache>
                <c:ptCount val="2"/>
                <c:pt idx="0">
                  <c:v>Humanistiset ja taidelat</c:v>
                </c:pt>
                <c:pt idx="1">
                  <c:v>Muut alat</c:v>
                </c:pt>
              </c:strCache>
            </c:strRef>
          </c:cat>
          <c:val>
            <c:numRef>
              <c:f>N!$O$70:$P$70</c:f>
              <c:numCache>
                <c:formatCode>General</c:formatCode>
                <c:ptCount val="2"/>
                <c:pt idx="0">
                  <c:v>17</c:v>
                </c:pt>
                <c:pt idx="1">
                  <c:v>22</c:v>
                </c:pt>
              </c:numCache>
            </c:numRef>
          </c:val>
          <c:extLst>
            <c:ext xmlns:c16="http://schemas.microsoft.com/office/drawing/2014/chart" uri="{C3380CC4-5D6E-409C-BE32-E72D297353CC}">
              <c16:uniqueId val="{0000000C-538F-E14E-BB35-52E8F8D3FB32}"/>
            </c:ext>
          </c:extLst>
        </c:ser>
        <c:ser>
          <c:idx val="13"/>
          <c:order val="13"/>
          <c:tx>
            <c:strRef>
              <c:f>N!$N$71</c:f>
              <c:strCache>
                <c:ptCount val="1"/>
                <c:pt idx="0">
                  <c:v>Kielitaito</c:v>
                </c:pt>
              </c:strCache>
            </c:strRef>
          </c:tx>
          <c:spPr>
            <a:solidFill>
              <a:schemeClr val="accent2">
                <a:lumMod val="80000"/>
                <a:lumOff val="20000"/>
              </a:schemeClr>
            </a:solidFill>
            <a:ln>
              <a:noFill/>
            </a:ln>
            <a:effectLst/>
          </c:spPr>
          <c:invertIfNegative val="0"/>
          <c:cat>
            <c:strRef>
              <c:f>N!$O$57:$P$57</c:f>
              <c:strCache>
                <c:ptCount val="2"/>
                <c:pt idx="0">
                  <c:v>Humanistiset ja taidelat</c:v>
                </c:pt>
                <c:pt idx="1">
                  <c:v>Muut alat</c:v>
                </c:pt>
              </c:strCache>
            </c:strRef>
          </c:cat>
          <c:val>
            <c:numRef>
              <c:f>N!$O$71:$P$71</c:f>
              <c:numCache>
                <c:formatCode>General</c:formatCode>
                <c:ptCount val="2"/>
                <c:pt idx="0">
                  <c:v>10</c:v>
                </c:pt>
                <c:pt idx="1">
                  <c:v>311</c:v>
                </c:pt>
              </c:numCache>
            </c:numRef>
          </c:val>
          <c:extLst>
            <c:ext xmlns:c16="http://schemas.microsoft.com/office/drawing/2014/chart" uri="{C3380CC4-5D6E-409C-BE32-E72D297353CC}">
              <c16:uniqueId val="{0000000D-538F-E14E-BB35-52E8F8D3FB32}"/>
            </c:ext>
          </c:extLst>
        </c:ser>
        <c:ser>
          <c:idx val="14"/>
          <c:order val="14"/>
          <c:tx>
            <c:strRef>
              <c:f>N!$N$72</c:f>
              <c:strCache>
                <c:ptCount val="1"/>
                <c:pt idx="0">
                  <c:v>Datan käsittely, analytiikka</c:v>
                </c:pt>
              </c:strCache>
            </c:strRef>
          </c:tx>
          <c:spPr>
            <a:solidFill>
              <a:schemeClr val="accent3">
                <a:lumMod val="80000"/>
                <a:lumOff val="20000"/>
              </a:schemeClr>
            </a:solidFill>
            <a:ln>
              <a:noFill/>
            </a:ln>
            <a:effectLst/>
          </c:spPr>
          <c:invertIfNegative val="0"/>
          <c:cat>
            <c:strRef>
              <c:f>N!$O$57:$P$57</c:f>
              <c:strCache>
                <c:ptCount val="2"/>
                <c:pt idx="0">
                  <c:v>Humanistiset ja taidelat</c:v>
                </c:pt>
                <c:pt idx="1">
                  <c:v>Muut alat</c:v>
                </c:pt>
              </c:strCache>
            </c:strRef>
          </c:cat>
          <c:val>
            <c:numRef>
              <c:f>N!$O$72:$P$72</c:f>
              <c:numCache>
                <c:formatCode>General</c:formatCode>
                <c:ptCount val="2"/>
                <c:pt idx="0">
                  <c:v>10</c:v>
                </c:pt>
                <c:pt idx="1">
                  <c:v>142</c:v>
                </c:pt>
              </c:numCache>
            </c:numRef>
          </c:val>
          <c:extLst>
            <c:ext xmlns:c16="http://schemas.microsoft.com/office/drawing/2014/chart" uri="{C3380CC4-5D6E-409C-BE32-E72D297353CC}">
              <c16:uniqueId val="{0000000E-538F-E14E-BB35-52E8F8D3FB32}"/>
            </c:ext>
          </c:extLst>
        </c:ser>
        <c:ser>
          <c:idx val="15"/>
          <c:order val="15"/>
          <c:tx>
            <c:strRef>
              <c:f>N!$N$73</c:f>
              <c:strCache>
                <c:ptCount val="1"/>
                <c:pt idx="0">
                  <c:v>Kestävyys, vastuullisuus</c:v>
                </c:pt>
              </c:strCache>
            </c:strRef>
          </c:tx>
          <c:spPr>
            <a:solidFill>
              <a:schemeClr val="accent4">
                <a:lumMod val="80000"/>
                <a:lumOff val="20000"/>
              </a:schemeClr>
            </a:solidFill>
            <a:ln>
              <a:noFill/>
            </a:ln>
            <a:effectLst/>
          </c:spPr>
          <c:invertIfNegative val="0"/>
          <c:cat>
            <c:strRef>
              <c:f>N!$O$57:$P$57</c:f>
              <c:strCache>
                <c:ptCount val="2"/>
                <c:pt idx="0">
                  <c:v>Humanistiset ja taidelat</c:v>
                </c:pt>
                <c:pt idx="1">
                  <c:v>Muut alat</c:v>
                </c:pt>
              </c:strCache>
            </c:strRef>
          </c:cat>
          <c:val>
            <c:numRef>
              <c:f>N!$O$73:$P$73</c:f>
              <c:numCache>
                <c:formatCode>General</c:formatCode>
                <c:ptCount val="2"/>
                <c:pt idx="0">
                  <c:v>10</c:v>
                </c:pt>
                <c:pt idx="1">
                  <c:v>96</c:v>
                </c:pt>
              </c:numCache>
            </c:numRef>
          </c:val>
          <c:extLst>
            <c:ext xmlns:c16="http://schemas.microsoft.com/office/drawing/2014/chart" uri="{C3380CC4-5D6E-409C-BE32-E72D297353CC}">
              <c16:uniqueId val="{0000000F-538F-E14E-BB35-52E8F8D3FB32}"/>
            </c:ext>
          </c:extLst>
        </c:ser>
        <c:ser>
          <c:idx val="16"/>
          <c:order val="16"/>
          <c:tx>
            <c:strRef>
              <c:f>N!$N$74</c:f>
              <c:strCache>
                <c:ptCount val="1"/>
                <c:pt idx="0">
                  <c:v>Monipuolisuus</c:v>
                </c:pt>
              </c:strCache>
            </c:strRef>
          </c:tx>
          <c:spPr>
            <a:solidFill>
              <a:schemeClr val="accent5">
                <a:lumMod val="80000"/>
                <a:lumOff val="20000"/>
              </a:schemeClr>
            </a:solidFill>
            <a:ln>
              <a:noFill/>
            </a:ln>
            <a:effectLst/>
          </c:spPr>
          <c:invertIfNegative val="0"/>
          <c:cat>
            <c:strRef>
              <c:f>N!$O$57:$P$57</c:f>
              <c:strCache>
                <c:ptCount val="2"/>
                <c:pt idx="0">
                  <c:v>Humanistiset ja taidelat</c:v>
                </c:pt>
                <c:pt idx="1">
                  <c:v>Muut alat</c:v>
                </c:pt>
              </c:strCache>
            </c:strRef>
          </c:cat>
          <c:val>
            <c:numRef>
              <c:f>N!$O$74:$P$74</c:f>
              <c:numCache>
                <c:formatCode>General</c:formatCode>
                <c:ptCount val="2"/>
                <c:pt idx="0">
                  <c:v>9</c:v>
                </c:pt>
                <c:pt idx="1">
                  <c:v>116</c:v>
                </c:pt>
              </c:numCache>
            </c:numRef>
          </c:val>
          <c:extLst>
            <c:ext xmlns:c16="http://schemas.microsoft.com/office/drawing/2014/chart" uri="{C3380CC4-5D6E-409C-BE32-E72D297353CC}">
              <c16:uniqueId val="{00000010-538F-E14E-BB35-52E8F8D3FB32}"/>
            </c:ext>
          </c:extLst>
        </c:ser>
        <c:ser>
          <c:idx val="17"/>
          <c:order val="17"/>
          <c:tx>
            <c:strRef>
              <c:f>N!$N$75</c:f>
              <c:strCache>
                <c:ptCount val="1"/>
                <c:pt idx="0">
                  <c:v>Stressinhallinta</c:v>
                </c:pt>
              </c:strCache>
            </c:strRef>
          </c:tx>
          <c:spPr>
            <a:solidFill>
              <a:schemeClr val="accent6">
                <a:lumMod val="80000"/>
                <a:lumOff val="20000"/>
              </a:schemeClr>
            </a:solidFill>
            <a:ln>
              <a:noFill/>
            </a:ln>
            <a:effectLst/>
          </c:spPr>
          <c:invertIfNegative val="0"/>
          <c:cat>
            <c:strRef>
              <c:f>N!$O$57:$P$57</c:f>
              <c:strCache>
                <c:ptCount val="2"/>
                <c:pt idx="0">
                  <c:v>Humanistiset ja taidelat</c:v>
                </c:pt>
                <c:pt idx="1">
                  <c:v>Muut alat</c:v>
                </c:pt>
              </c:strCache>
            </c:strRef>
          </c:cat>
          <c:val>
            <c:numRef>
              <c:f>N!$O$75:$P$75</c:f>
              <c:numCache>
                <c:formatCode>General</c:formatCode>
                <c:ptCount val="2"/>
                <c:pt idx="0">
                  <c:v>8</c:v>
                </c:pt>
                <c:pt idx="1">
                  <c:v>388</c:v>
                </c:pt>
              </c:numCache>
            </c:numRef>
          </c:val>
          <c:extLst>
            <c:ext xmlns:c16="http://schemas.microsoft.com/office/drawing/2014/chart" uri="{C3380CC4-5D6E-409C-BE32-E72D297353CC}">
              <c16:uniqueId val="{00000011-538F-E14E-BB35-52E8F8D3FB32}"/>
            </c:ext>
          </c:extLst>
        </c:ser>
        <c:ser>
          <c:idx val="18"/>
          <c:order val="18"/>
          <c:tx>
            <c:strRef>
              <c:f>N!$N$76</c:f>
              <c:strCache>
                <c:ptCount val="1"/>
                <c:pt idx="0">
                  <c:v>Joustavuus, resilienssi</c:v>
                </c:pt>
              </c:strCache>
            </c:strRef>
          </c:tx>
          <c:spPr>
            <a:solidFill>
              <a:schemeClr val="accent1">
                <a:lumMod val="80000"/>
              </a:schemeClr>
            </a:solidFill>
            <a:ln>
              <a:noFill/>
            </a:ln>
            <a:effectLst/>
          </c:spPr>
          <c:invertIfNegative val="0"/>
          <c:cat>
            <c:strRef>
              <c:f>N!$O$57:$P$57</c:f>
              <c:strCache>
                <c:ptCount val="2"/>
                <c:pt idx="0">
                  <c:v>Humanistiset ja taidelat</c:v>
                </c:pt>
                <c:pt idx="1">
                  <c:v>Muut alat</c:v>
                </c:pt>
              </c:strCache>
            </c:strRef>
          </c:cat>
          <c:val>
            <c:numRef>
              <c:f>N!$O$76:$P$76</c:f>
              <c:numCache>
                <c:formatCode>General</c:formatCode>
                <c:ptCount val="2"/>
                <c:pt idx="0">
                  <c:v>8</c:v>
                </c:pt>
                <c:pt idx="1">
                  <c:v>81</c:v>
                </c:pt>
              </c:numCache>
            </c:numRef>
          </c:val>
          <c:extLst>
            <c:ext xmlns:c16="http://schemas.microsoft.com/office/drawing/2014/chart" uri="{C3380CC4-5D6E-409C-BE32-E72D297353CC}">
              <c16:uniqueId val="{00000012-538F-E14E-BB35-52E8F8D3FB32}"/>
            </c:ext>
          </c:extLst>
        </c:ser>
        <c:ser>
          <c:idx val="19"/>
          <c:order val="19"/>
          <c:tx>
            <c:strRef>
              <c:f>N!$N$77</c:f>
              <c:strCache>
                <c:ptCount val="1"/>
                <c:pt idx="0">
                  <c:v>Ajanhallinta, aikataulutus</c:v>
                </c:pt>
              </c:strCache>
            </c:strRef>
          </c:tx>
          <c:spPr>
            <a:solidFill>
              <a:schemeClr val="accent2">
                <a:lumMod val="80000"/>
              </a:schemeClr>
            </a:solidFill>
            <a:ln>
              <a:noFill/>
            </a:ln>
            <a:effectLst/>
          </c:spPr>
          <c:invertIfNegative val="0"/>
          <c:cat>
            <c:strRef>
              <c:f>N!$O$57:$P$57</c:f>
              <c:strCache>
                <c:ptCount val="2"/>
                <c:pt idx="0">
                  <c:v>Humanistiset ja taidelat</c:v>
                </c:pt>
                <c:pt idx="1">
                  <c:v>Muut alat</c:v>
                </c:pt>
              </c:strCache>
            </c:strRef>
          </c:cat>
          <c:val>
            <c:numRef>
              <c:f>N!$O$77:$P$77</c:f>
              <c:numCache>
                <c:formatCode>General</c:formatCode>
                <c:ptCount val="2"/>
                <c:pt idx="0">
                  <c:v>5</c:v>
                </c:pt>
                <c:pt idx="1">
                  <c:v>150</c:v>
                </c:pt>
              </c:numCache>
            </c:numRef>
          </c:val>
          <c:extLst>
            <c:ext xmlns:c16="http://schemas.microsoft.com/office/drawing/2014/chart" uri="{C3380CC4-5D6E-409C-BE32-E72D297353CC}">
              <c16:uniqueId val="{00000013-538F-E14E-BB35-52E8F8D3FB32}"/>
            </c:ext>
          </c:extLst>
        </c:ser>
        <c:dLbls>
          <c:showLegendKey val="0"/>
          <c:showVal val="0"/>
          <c:showCatName val="0"/>
          <c:showSerName val="0"/>
          <c:showPercent val="0"/>
          <c:showBubbleSize val="0"/>
        </c:dLbls>
        <c:gapWidth val="150"/>
        <c:overlap val="100"/>
        <c:axId val="2080609648"/>
        <c:axId val="2018247680"/>
      </c:barChart>
      <c:catAx>
        <c:axId val="20806096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2018247680"/>
        <c:crosses val="autoZero"/>
        <c:auto val="1"/>
        <c:lblAlgn val="ctr"/>
        <c:lblOffset val="100"/>
        <c:noMultiLvlLbl val="0"/>
      </c:catAx>
      <c:valAx>
        <c:axId val="201824768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2080609648"/>
        <c:crosses val="autoZero"/>
        <c:crossBetween val="between"/>
      </c:valAx>
      <c:spPr>
        <a:noFill/>
        <a:ln>
          <a:noFill/>
        </a:ln>
        <a:effectLst/>
      </c:spPr>
    </c:plotArea>
    <c:legend>
      <c:legendPos val="b"/>
      <c:layout>
        <c:manualLayout>
          <c:xMode val="edge"/>
          <c:yMode val="edge"/>
          <c:x val="1.2671048806727123E-4"/>
          <c:y val="0.59362851722036081"/>
          <c:w val="0.99711712935318852"/>
          <c:h val="0.391503805110891"/>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i-FI"/>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N!$N$85</c:f>
              <c:strCache>
                <c:ptCount val="1"/>
                <c:pt idx="0">
                  <c:v>Yrittäjyys</c:v>
                </c:pt>
              </c:strCache>
            </c:strRef>
          </c:tx>
          <c:spPr>
            <a:solidFill>
              <a:schemeClr val="accent1"/>
            </a:solidFill>
            <a:ln>
              <a:noFill/>
            </a:ln>
            <a:effectLst/>
          </c:spPr>
          <c:invertIfNegative val="0"/>
          <c:cat>
            <c:strRef>
              <c:f>N!$O$84:$P$84</c:f>
              <c:strCache>
                <c:ptCount val="2"/>
                <c:pt idx="0">
                  <c:v>Kasvatusalat</c:v>
                </c:pt>
                <c:pt idx="1">
                  <c:v>Muut alat</c:v>
                </c:pt>
              </c:strCache>
            </c:strRef>
          </c:cat>
          <c:val>
            <c:numRef>
              <c:f>N!$O$85:$P$85</c:f>
              <c:numCache>
                <c:formatCode>General</c:formatCode>
                <c:ptCount val="2"/>
                <c:pt idx="0">
                  <c:v>19</c:v>
                </c:pt>
                <c:pt idx="1">
                  <c:v>303</c:v>
                </c:pt>
              </c:numCache>
            </c:numRef>
          </c:val>
          <c:extLst>
            <c:ext xmlns:c16="http://schemas.microsoft.com/office/drawing/2014/chart" uri="{C3380CC4-5D6E-409C-BE32-E72D297353CC}">
              <c16:uniqueId val="{00000000-DCAD-0E48-8D2F-217A2A1D174F}"/>
            </c:ext>
          </c:extLst>
        </c:ser>
        <c:ser>
          <c:idx val="1"/>
          <c:order val="1"/>
          <c:tx>
            <c:strRef>
              <c:f>N!$N$86</c:f>
              <c:strCache>
                <c:ptCount val="1"/>
                <c:pt idx="0">
                  <c:v>Verkostot, verkostoituminen</c:v>
                </c:pt>
              </c:strCache>
            </c:strRef>
          </c:tx>
          <c:spPr>
            <a:solidFill>
              <a:schemeClr val="accent2"/>
            </a:solidFill>
            <a:ln>
              <a:noFill/>
            </a:ln>
            <a:effectLst/>
          </c:spPr>
          <c:invertIfNegative val="0"/>
          <c:cat>
            <c:strRef>
              <c:f>N!$O$84:$P$84</c:f>
              <c:strCache>
                <c:ptCount val="2"/>
                <c:pt idx="0">
                  <c:v>Kasvatusalat</c:v>
                </c:pt>
                <c:pt idx="1">
                  <c:v>Muut alat</c:v>
                </c:pt>
              </c:strCache>
            </c:strRef>
          </c:cat>
          <c:val>
            <c:numRef>
              <c:f>N!$O$86:$P$86</c:f>
              <c:numCache>
                <c:formatCode>General</c:formatCode>
                <c:ptCount val="2"/>
                <c:pt idx="0">
                  <c:v>11</c:v>
                </c:pt>
                <c:pt idx="1">
                  <c:v>488</c:v>
                </c:pt>
              </c:numCache>
            </c:numRef>
          </c:val>
          <c:extLst>
            <c:ext xmlns:c16="http://schemas.microsoft.com/office/drawing/2014/chart" uri="{C3380CC4-5D6E-409C-BE32-E72D297353CC}">
              <c16:uniqueId val="{00000001-DCAD-0E48-8D2F-217A2A1D174F}"/>
            </c:ext>
          </c:extLst>
        </c:ser>
        <c:ser>
          <c:idx val="2"/>
          <c:order val="2"/>
          <c:tx>
            <c:strRef>
              <c:f>N!$N$87</c:f>
              <c:strCache>
                <c:ptCount val="1"/>
                <c:pt idx="0">
                  <c:v>Markkinointi, budjetointi, liiketalous</c:v>
                </c:pt>
              </c:strCache>
            </c:strRef>
          </c:tx>
          <c:spPr>
            <a:solidFill>
              <a:schemeClr val="accent3"/>
            </a:solidFill>
            <a:ln>
              <a:noFill/>
            </a:ln>
            <a:effectLst/>
          </c:spPr>
          <c:invertIfNegative val="0"/>
          <c:cat>
            <c:strRef>
              <c:f>N!$O$84:$P$84</c:f>
              <c:strCache>
                <c:ptCount val="2"/>
                <c:pt idx="0">
                  <c:v>Kasvatusalat</c:v>
                </c:pt>
                <c:pt idx="1">
                  <c:v>Muut alat</c:v>
                </c:pt>
              </c:strCache>
            </c:strRef>
          </c:cat>
          <c:val>
            <c:numRef>
              <c:f>N!$O$87:$P$87</c:f>
              <c:numCache>
                <c:formatCode>General</c:formatCode>
                <c:ptCount val="2"/>
                <c:pt idx="0">
                  <c:v>10</c:v>
                </c:pt>
                <c:pt idx="1">
                  <c:v>438</c:v>
                </c:pt>
              </c:numCache>
            </c:numRef>
          </c:val>
          <c:extLst>
            <c:ext xmlns:c16="http://schemas.microsoft.com/office/drawing/2014/chart" uri="{C3380CC4-5D6E-409C-BE32-E72D297353CC}">
              <c16:uniqueId val="{00000002-DCAD-0E48-8D2F-217A2A1D174F}"/>
            </c:ext>
          </c:extLst>
        </c:ser>
        <c:ser>
          <c:idx val="3"/>
          <c:order val="3"/>
          <c:tx>
            <c:strRef>
              <c:f>N!$N$88</c:f>
              <c:strCache>
                <c:ptCount val="1"/>
                <c:pt idx="0">
                  <c:v>Monipuolisuus</c:v>
                </c:pt>
              </c:strCache>
            </c:strRef>
          </c:tx>
          <c:spPr>
            <a:solidFill>
              <a:schemeClr val="accent4"/>
            </a:solidFill>
            <a:ln>
              <a:noFill/>
            </a:ln>
            <a:effectLst/>
          </c:spPr>
          <c:invertIfNegative val="0"/>
          <c:cat>
            <c:strRef>
              <c:f>N!$O$84:$P$84</c:f>
              <c:strCache>
                <c:ptCount val="2"/>
                <c:pt idx="0">
                  <c:v>Kasvatusalat</c:v>
                </c:pt>
                <c:pt idx="1">
                  <c:v>Muut alat</c:v>
                </c:pt>
              </c:strCache>
            </c:strRef>
          </c:cat>
          <c:val>
            <c:numRef>
              <c:f>N!$O$88:$P$88</c:f>
              <c:numCache>
                <c:formatCode>General</c:formatCode>
                <c:ptCount val="2"/>
                <c:pt idx="0">
                  <c:v>10</c:v>
                </c:pt>
                <c:pt idx="1">
                  <c:v>115</c:v>
                </c:pt>
              </c:numCache>
            </c:numRef>
          </c:val>
          <c:extLst>
            <c:ext xmlns:c16="http://schemas.microsoft.com/office/drawing/2014/chart" uri="{C3380CC4-5D6E-409C-BE32-E72D297353CC}">
              <c16:uniqueId val="{00000003-DCAD-0E48-8D2F-217A2A1D174F}"/>
            </c:ext>
          </c:extLst>
        </c:ser>
        <c:ser>
          <c:idx val="4"/>
          <c:order val="4"/>
          <c:tx>
            <c:strRef>
              <c:f>N!$N$89</c:f>
              <c:strCache>
                <c:ptCount val="1"/>
                <c:pt idx="0">
                  <c:v>Viestintä, vuorovaikutus</c:v>
                </c:pt>
              </c:strCache>
            </c:strRef>
          </c:tx>
          <c:spPr>
            <a:solidFill>
              <a:schemeClr val="accent5"/>
            </a:solidFill>
            <a:ln>
              <a:noFill/>
            </a:ln>
            <a:effectLst/>
          </c:spPr>
          <c:invertIfNegative val="0"/>
          <c:cat>
            <c:strRef>
              <c:f>N!$O$84:$P$84</c:f>
              <c:strCache>
                <c:ptCount val="2"/>
                <c:pt idx="0">
                  <c:v>Kasvatusalat</c:v>
                </c:pt>
                <c:pt idx="1">
                  <c:v>Muut alat</c:v>
                </c:pt>
              </c:strCache>
            </c:strRef>
          </c:cat>
          <c:val>
            <c:numRef>
              <c:f>N!$O$89:$P$89</c:f>
              <c:numCache>
                <c:formatCode>General</c:formatCode>
                <c:ptCount val="2"/>
                <c:pt idx="0">
                  <c:v>9</c:v>
                </c:pt>
                <c:pt idx="1">
                  <c:v>823</c:v>
                </c:pt>
              </c:numCache>
            </c:numRef>
          </c:val>
          <c:extLst>
            <c:ext xmlns:c16="http://schemas.microsoft.com/office/drawing/2014/chart" uri="{C3380CC4-5D6E-409C-BE32-E72D297353CC}">
              <c16:uniqueId val="{00000004-DCAD-0E48-8D2F-217A2A1D174F}"/>
            </c:ext>
          </c:extLst>
        </c:ser>
        <c:ser>
          <c:idx val="5"/>
          <c:order val="5"/>
          <c:tx>
            <c:strRef>
              <c:f>N!$N$90</c:f>
              <c:strCache>
                <c:ptCount val="1"/>
                <c:pt idx="0">
                  <c:v>Ihmisten kohtaaminen, asiakastyö</c:v>
                </c:pt>
              </c:strCache>
            </c:strRef>
          </c:tx>
          <c:spPr>
            <a:solidFill>
              <a:schemeClr val="accent6"/>
            </a:solidFill>
            <a:ln>
              <a:noFill/>
            </a:ln>
            <a:effectLst/>
          </c:spPr>
          <c:invertIfNegative val="0"/>
          <c:cat>
            <c:strRef>
              <c:f>N!$O$84:$P$84</c:f>
              <c:strCache>
                <c:ptCount val="2"/>
                <c:pt idx="0">
                  <c:v>Kasvatusalat</c:v>
                </c:pt>
                <c:pt idx="1">
                  <c:v>Muut alat</c:v>
                </c:pt>
              </c:strCache>
            </c:strRef>
          </c:cat>
          <c:val>
            <c:numRef>
              <c:f>N!$O$90:$P$90</c:f>
              <c:numCache>
                <c:formatCode>General</c:formatCode>
                <c:ptCount val="2"/>
                <c:pt idx="0">
                  <c:v>7</c:v>
                </c:pt>
                <c:pt idx="1">
                  <c:v>578</c:v>
                </c:pt>
              </c:numCache>
            </c:numRef>
          </c:val>
          <c:extLst>
            <c:ext xmlns:c16="http://schemas.microsoft.com/office/drawing/2014/chart" uri="{C3380CC4-5D6E-409C-BE32-E72D297353CC}">
              <c16:uniqueId val="{00000005-DCAD-0E48-8D2F-217A2A1D174F}"/>
            </c:ext>
          </c:extLst>
        </c:ser>
        <c:ser>
          <c:idx val="6"/>
          <c:order val="6"/>
          <c:tx>
            <c:strRef>
              <c:f>N!$N$91</c:f>
              <c:strCache>
                <c:ptCount val="1"/>
                <c:pt idx="0">
                  <c:v>Käytännön osaaminen</c:v>
                </c:pt>
              </c:strCache>
            </c:strRef>
          </c:tx>
          <c:spPr>
            <a:solidFill>
              <a:schemeClr val="accent1">
                <a:lumMod val="60000"/>
              </a:schemeClr>
            </a:solidFill>
            <a:ln>
              <a:noFill/>
            </a:ln>
            <a:effectLst/>
          </c:spPr>
          <c:invertIfNegative val="0"/>
          <c:cat>
            <c:strRef>
              <c:f>N!$O$84:$P$84</c:f>
              <c:strCache>
                <c:ptCount val="2"/>
                <c:pt idx="0">
                  <c:v>Kasvatusalat</c:v>
                </c:pt>
                <c:pt idx="1">
                  <c:v>Muut alat</c:v>
                </c:pt>
              </c:strCache>
            </c:strRef>
          </c:cat>
          <c:val>
            <c:numRef>
              <c:f>N!$O$91:$P$91</c:f>
              <c:numCache>
                <c:formatCode>General</c:formatCode>
                <c:ptCount val="2"/>
                <c:pt idx="0">
                  <c:v>7</c:v>
                </c:pt>
                <c:pt idx="1">
                  <c:v>470</c:v>
                </c:pt>
              </c:numCache>
            </c:numRef>
          </c:val>
          <c:extLst>
            <c:ext xmlns:c16="http://schemas.microsoft.com/office/drawing/2014/chart" uri="{C3380CC4-5D6E-409C-BE32-E72D297353CC}">
              <c16:uniqueId val="{00000006-DCAD-0E48-8D2F-217A2A1D174F}"/>
            </c:ext>
          </c:extLst>
        </c:ser>
        <c:ser>
          <c:idx val="7"/>
          <c:order val="7"/>
          <c:tx>
            <c:strRef>
              <c:f>N!$N$92</c:f>
              <c:strCache>
                <c:ptCount val="1"/>
                <c:pt idx="0">
                  <c:v>Stressinhallinta</c:v>
                </c:pt>
              </c:strCache>
            </c:strRef>
          </c:tx>
          <c:spPr>
            <a:solidFill>
              <a:schemeClr val="accent2">
                <a:lumMod val="60000"/>
              </a:schemeClr>
            </a:solidFill>
            <a:ln>
              <a:noFill/>
            </a:ln>
            <a:effectLst/>
          </c:spPr>
          <c:invertIfNegative val="0"/>
          <c:cat>
            <c:strRef>
              <c:f>N!$O$84:$P$84</c:f>
              <c:strCache>
                <c:ptCount val="2"/>
                <c:pt idx="0">
                  <c:v>Kasvatusalat</c:v>
                </c:pt>
                <c:pt idx="1">
                  <c:v>Muut alat</c:v>
                </c:pt>
              </c:strCache>
            </c:strRef>
          </c:cat>
          <c:val>
            <c:numRef>
              <c:f>N!$O$92:$P$92</c:f>
              <c:numCache>
                <c:formatCode>General</c:formatCode>
                <c:ptCount val="2"/>
                <c:pt idx="0">
                  <c:v>6</c:v>
                </c:pt>
                <c:pt idx="1">
                  <c:v>390</c:v>
                </c:pt>
              </c:numCache>
            </c:numRef>
          </c:val>
          <c:extLst>
            <c:ext xmlns:c16="http://schemas.microsoft.com/office/drawing/2014/chart" uri="{C3380CC4-5D6E-409C-BE32-E72D297353CC}">
              <c16:uniqueId val="{00000007-DCAD-0E48-8D2F-217A2A1D174F}"/>
            </c:ext>
          </c:extLst>
        </c:ser>
        <c:ser>
          <c:idx val="8"/>
          <c:order val="8"/>
          <c:tx>
            <c:strRef>
              <c:f>N!$N$93</c:f>
              <c:strCache>
                <c:ptCount val="1"/>
                <c:pt idx="0">
                  <c:v>Ajanhallinta, aikataulutus</c:v>
                </c:pt>
              </c:strCache>
            </c:strRef>
          </c:tx>
          <c:spPr>
            <a:solidFill>
              <a:schemeClr val="accent3">
                <a:lumMod val="60000"/>
              </a:schemeClr>
            </a:solidFill>
            <a:ln>
              <a:noFill/>
            </a:ln>
            <a:effectLst/>
          </c:spPr>
          <c:invertIfNegative val="0"/>
          <c:cat>
            <c:strRef>
              <c:f>N!$O$84:$P$84</c:f>
              <c:strCache>
                <c:ptCount val="2"/>
                <c:pt idx="0">
                  <c:v>Kasvatusalat</c:v>
                </c:pt>
                <c:pt idx="1">
                  <c:v>Muut alat</c:v>
                </c:pt>
              </c:strCache>
            </c:strRef>
          </c:cat>
          <c:val>
            <c:numRef>
              <c:f>N!$O$93:$P$93</c:f>
              <c:numCache>
                <c:formatCode>General</c:formatCode>
                <c:ptCount val="2"/>
                <c:pt idx="0">
                  <c:v>6</c:v>
                </c:pt>
                <c:pt idx="1">
                  <c:v>149</c:v>
                </c:pt>
              </c:numCache>
            </c:numRef>
          </c:val>
          <c:extLst>
            <c:ext xmlns:c16="http://schemas.microsoft.com/office/drawing/2014/chart" uri="{C3380CC4-5D6E-409C-BE32-E72D297353CC}">
              <c16:uniqueId val="{00000008-DCAD-0E48-8D2F-217A2A1D174F}"/>
            </c:ext>
          </c:extLst>
        </c:ser>
        <c:ser>
          <c:idx val="9"/>
          <c:order val="9"/>
          <c:tx>
            <c:strRef>
              <c:f>N!$N$94</c:f>
              <c:strCache>
                <c:ptCount val="1"/>
                <c:pt idx="0">
                  <c:v>Tietotekniikka, ohjelmistot, ohjelmointi</c:v>
                </c:pt>
              </c:strCache>
            </c:strRef>
          </c:tx>
          <c:spPr>
            <a:solidFill>
              <a:schemeClr val="accent4">
                <a:lumMod val="60000"/>
              </a:schemeClr>
            </a:solidFill>
            <a:ln>
              <a:noFill/>
            </a:ln>
            <a:effectLst/>
          </c:spPr>
          <c:invertIfNegative val="0"/>
          <c:cat>
            <c:strRef>
              <c:f>N!$O$84:$P$84</c:f>
              <c:strCache>
                <c:ptCount val="2"/>
                <c:pt idx="0">
                  <c:v>Kasvatusalat</c:v>
                </c:pt>
                <c:pt idx="1">
                  <c:v>Muut alat</c:v>
                </c:pt>
              </c:strCache>
            </c:strRef>
          </c:cat>
          <c:val>
            <c:numRef>
              <c:f>N!$O$94:$P$94</c:f>
              <c:numCache>
                <c:formatCode>General</c:formatCode>
                <c:ptCount val="2"/>
                <c:pt idx="0">
                  <c:v>3</c:v>
                </c:pt>
                <c:pt idx="1">
                  <c:v>682</c:v>
                </c:pt>
              </c:numCache>
            </c:numRef>
          </c:val>
          <c:extLst>
            <c:ext xmlns:c16="http://schemas.microsoft.com/office/drawing/2014/chart" uri="{C3380CC4-5D6E-409C-BE32-E72D297353CC}">
              <c16:uniqueId val="{00000009-DCAD-0E48-8D2F-217A2A1D174F}"/>
            </c:ext>
          </c:extLst>
        </c:ser>
        <c:ser>
          <c:idx val="10"/>
          <c:order val="10"/>
          <c:tx>
            <c:strRef>
              <c:f>N!$N$95</c:f>
              <c:strCache>
                <c:ptCount val="1"/>
                <c:pt idx="0">
                  <c:v>Itseohjautuvuus, oma-aloitteisuus</c:v>
                </c:pt>
              </c:strCache>
            </c:strRef>
          </c:tx>
          <c:spPr>
            <a:solidFill>
              <a:schemeClr val="accent5">
                <a:lumMod val="60000"/>
              </a:schemeClr>
            </a:solidFill>
            <a:ln>
              <a:noFill/>
            </a:ln>
            <a:effectLst/>
          </c:spPr>
          <c:invertIfNegative val="0"/>
          <c:cat>
            <c:strRef>
              <c:f>N!$O$84:$P$84</c:f>
              <c:strCache>
                <c:ptCount val="2"/>
                <c:pt idx="0">
                  <c:v>Kasvatusalat</c:v>
                </c:pt>
                <c:pt idx="1">
                  <c:v>Muut alat</c:v>
                </c:pt>
              </c:strCache>
            </c:strRef>
          </c:cat>
          <c:val>
            <c:numRef>
              <c:f>N!$O$95:$P$95</c:f>
              <c:numCache>
                <c:formatCode>General</c:formatCode>
                <c:ptCount val="2"/>
                <c:pt idx="0">
                  <c:v>3</c:v>
                </c:pt>
                <c:pt idx="1">
                  <c:v>352</c:v>
                </c:pt>
              </c:numCache>
            </c:numRef>
          </c:val>
          <c:extLst>
            <c:ext xmlns:c16="http://schemas.microsoft.com/office/drawing/2014/chart" uri="{C3380CC4-5D6E-409C-BE32-E72D297353CC}">
              <c16:uniqueId val="{0000000A-DCAD-0E48-8D2F-217A2A1D174F}"/>
            </c:ext>
          </c:extLst>
        </c:ser>
        <c:ser>
          <c:idx val="11"/>
          <c:order val="11"/>
          <c:tx>
            <c:strRef>
              <c:f>N!$N$96</c:f>
              <c:strCache>
                <c:ptCount val="1"/>
                <c:pt idx="0">
                  <c:v>Johtaminen, esihenkilötaidot</c:v>
                </c:pt>
              </c:strCache>
            </c:strRef>
          </c:tx>
          <c:spPr>
            <a:solidFill>
              <a:schemeClr val="accent6">
                <a:lumMod val="60000"/>
              </a:schemeClr>
            </a:solidFill>
            <a:ln>
              <a:noFill/>
            </a:ln>
            <a:effectLst/>
          </c:spPr>
          <c:invertIfNegative val="0"/>
          <c:cat>
            <c:strRef>
              <c:f>N!$O$84:$P$84</c:f>
              <c:strCache>
                <c:ptCount val="2"/>
                <c:pt idx="0">
                  <c:v>Kasvatusalat</c:v>
                </c:pt>
                <c:pt idx="1">
                  <c:v>Muut alat</c:v>
                </c:pt>
              </c:strCache>
            </c:strRef>
          </c:cat>
          <c:val>
            <c:numRef>
              <c:f>N!$O$96:$P$96</c:f>
              <c:numCache>
                <c:formatCode>General</c:formatCode>
                <c:ptCount val="2"/>
                <c:pt idx="0">
                  <c:v>2</c:v>
                </c:pt>
                <c:pt idx="1">
                  <c:v>666</c:v>
                </c:pt>
              </c:numCache>
            </c:numRef>
          </c:val>
          <c:extLst>
            <c:ext xmlns:c16="http://schemas.microsoft.com/office/drawing/2014/chart" uri="{C3380CC4-5D6E-409C-BE32-E72D297353CC}">
              <c16:uniqueId val="{0000000B-DCAD-0E48-8D2F-217A2A1D174F}"/>
            </c:ext>
          </c:extLst>
        </c:ser>
        <c:ser>
          <c:idx val="12"/>
          <c:order val="12"/>
          <c:tx>
            <c:strRef>
              <c:f>N!$N$97</c:f>
              <c:strCache>
                <c:ptCount val="1"/>
                <c:pt idx="0">
                  <c:v>Tekoäly</c:v>
                </c:pt>
              </c:strCache>
            </c:strRef>
          </c:tx>
          <c:spPr>
            <a:solidFill>
              <a:schemeClr val="accent1">
                <a:lumMod val="80000"/>
                <a:lumOff val="20000"/>
              </a:schemeClr>
            </a:solidFill>
            <a:ln>
              <a:noFill/>
            </a:ln>
            <a:effectLst/>
          </c:spPr>
          <c:invertIfNegative val="0"/>
          <c:cat>
            <c:strRef>
              <c:f>N!$O$84:$P$84</c:f>
              <c:strCache>
                <c:ptCount val="2"/>
                <c:pt idx="0">
                  <c:v>Kasvatusalat</c:v>
                </c:pt>
                <c:pt idx="1">
                  <c:v>Muut alat</c:v>
                </c:pt>
              </c:strCache>
            </c:strRef>
          </c:cat>
          <c:val>
            <c:numRef>
              <c:f>N!$O$97:$P$97</c:f>
              <c:numCache>
                <c:formatCode>General</c:formatCode>
                <c:ptCount val="2"/>
                <c:pt idx="0">
                  <c:v>1</c:v>
                </c:pt>
                <c:pt idx="1">
                  <c:v>413</c:v>
                </c:pt>
              </c:numCache>
            </c:numRef>
          </c:val>
          <c:extLst>
            <c:ext xmlns:c16="http://schemas.microsoft.com/office/drawing/2014/chart" uri="{C3380CC4-5D6E-409C-BE32-E72D297353CC}">
              <c16:uniqueId val="{0000000C-DCAD-0E48-8D2F-217A2A1D174F}"/>
            </c:ext>
          </c:extLst>
        </c:ser>
        <c:ser>
          <c:idx val="13"/>
          <c:order val="13"/>
          <c:tx>
            <c:strRef>
              <c:f>N!$N$98</c:f>
              <c:strCache>
                <c:ptCount val="1"/>
                <c:pt idx="0">
                  <c:v>Ongelmanratkaisu, ajattelutaidot</c:v>
                </c:pt>
              </c:strCache>
            </c:strRef>
          </c:tx>
          <c:spPr>
            <a:solidFill>
              <a:schemeClr val="accent2">
                <a:lumMod val="80000"/>
                <a:lumOff val="20000"/>
              </a:schemeClr>
            </a:solidFill>
            <a:ln>
              <a:noFill/>
            </a:ln>
            <a:effectLst/>
          </c:spPr>
          <c:invertIfNegative val="0"/>
          <c:cat>
            <c:strRef>
              <c:f>N!$O$84:$P$84</c:f>
              <c:strCache>
                <c:ptCount val="2"/>
                <c:pt idx="0">
                  <c:v>Kasvatusalat</c:v>
                </c:pt>
                <c:pt idx="1">
                  <c:v>Muut alat</c:v>
                </c:pt>
              </c:strCache>
            </c:strRef>
          </c:cat>
          <c:val>
            <c:numRef>
              <c:f>N!$O$98:$P$98</c:f>
              <c:numCache>
                <c:formatCode>General</c:formatCode>
                <c:ptCount val="2"/>
                <c:pt idx="0">
                  <c:v>1</c:v>
                </c:pt>
                <c:pt idx="1">
                  <c:v>392</c:v>
                </c:pt>
              </c:numCache>
            </c:numRef>
          </c:val>
          <c:extLst>
            <c:ext xmlns:c16="http://schemas.microsoft.com/office/drawing/2014/chart" uri="{C3380CC4-5D6E-409C-BE32-E72D297353CC}">
              <c16:uniqueId val="{0000000D-DCAD-0E48-8D2F-217A2A1D174F}"/>
            </c:ext>
          </c:extLst>
        </c:ser>
        <c:ser>
          <c:idx val="14"/>
          <c:order val="14"/>
          <c:tx>
            <c:strRef>
              <c:f>N!$N$99</c:f>
              <c:strCache>
                <c:ptCount val="1"/>
                <c:pt idx="0">
                  <c:v>Projektityö</c:v>
                </c:pt>
              </c:strCache>
            </c:strRef>
          </c:tx>
          <c:spPr>
            <a:solidFill>
              <a:schemeClr val="accent3">
                <a:lumMod val="80000"/>
                <a:lumOff val="20000"/>
              </a:schemeClr>
            </a:solidFill>
            <a:ln>
              <a:noFill/>
            </a:ln>
            <a:effectLst/>
          </c:spPr>
          <c:invertIfNegative val="0"/>
          <c:cat>
            <c:strRef>
              <c:f>N!$O$84:$P$84</c:f>
              <c:strCache>
                <c:ptCount val="2"/>
                <c:pt idx="0">
                  <c:v>Kasvatusalat</c:v>
                </c:pt>
                <c:pt idx="1">
                  <c:v>Muut alat</c:v>
                </c:pt>
              </c:strCache>
            </c:strRef>
          </c:cat>
          <c:val>
            <c:numRef>
              <c:f>N!$O$99:$P$99</c:f>
              <c:numCache>
                <c:formatCode>General</c:formatCode>
                <c:ptCount val="2"/>
                <c:pt idx="0">
                  <c:v>1</c:v>
                </c:pt>
                <c:pt idx="1">
                  <c:v>176</c:v>
                </c:pt>
              </c:numCache>
            </c:numRef>
          </c:val>
          <c:extLst>
            <c:ext xmlns:c16="http://schemas.microsoft.com/office/drawing/2014/chart" uri="{C3380CC4-5D6E-409C-BE32-E72D297353CC}">
              <c16:uniqueId val="{0000000E-DCAD-0E48-8D2F-217A2A1D174F}"/>
            </c:ext>
          </c:extLst>
        </c:ser>
        <c:ser>
          <c:idx val="15"/>
          <c:order val="15"/>
          <c:tx>
            <c:strRef>
              <c:f>N!$N$100</c:f>
              <c:strCache>
                <c:ptCount val="1"/>
                <c:pt idx="0">
                  <c:v>Joustavuus, resilienssi</c:v>
                </c:pt>
              </c:strCache>
            </c:strRef>
          </c:tx>
          <c:spPr>
            <a:solidFill>
              <a:schemeClr val="accent4">
                <a:lumMod val="80000"/>
                <a:lumOff val="20000"/>
              </a:schemeClr>
            </a:solidFill>
            <a:ln>
              <a:noFill/>
            </a:ln>
            <a:effectLst/>
          </c:spPr>
          <c:invertIfNegative val="0"/>
          <c:cat>
            <c:strRef>
              <c:f>N!$O$84:$P$84</c:f>
              <c:strCache>
                <c:ptCount val="2"/>
                <c:pt idx="0">
                  <c:v>Kasvatusalat</c:v>
                </c:pt>
                <c:pt idx="1">
                  <c:v>Muut alat</c:v>
                </c:pt>
              </c:strCache>
            </c:strRef>
          </c:cat>
          <c:val>
            <c:numRef>
              <c:f>N!$O$100:$P$100</c:f>
              <c:numCache>
                <c:formatCode>General</c:formatCode>
                <c:ptCount val="2"/>
                <c:pt idx="0">
                  <c:v>1</c:v>
                </c:pt>
                <c:pt idx="1">
                  <c:v>88</c:v>
                </c:pt>
              </c:numCache>
            </c:numRef>
          </c:val>
          <c:extLst>
            <c:ext xmlns:c16="http://schemas.microsoft.com/office/drawing/2014/chart" uri="{C3380CC4-5D6E-409C-BE32-E72D297353CC}">
              <c16:uniqueId val="{0000000F-DCAD-0E48-8D2F-217A2A1D174F}"/>
            </c:ext>
          </c:extLst>
        </c:ser>
        <c:ser>
          <c:idx val="16"/>
          <c:order val="16"/>
          <c:tx>
            <c:strRef>
              <c:f>N!$N$101</c:f>
              <c:strCache>
                <c:ptCount val="1"/>
                <c:pt idx="0">
                  <c:v>Luovuus</c:v>
                </c:pt>
              </c:strCache>
            </c:strRef>
          </c:tx>
          <c:spPr>
            <a:solidFill>
              <a:schemeClr val="accent5">
                <a:lumMod val="80000"/>
                <a:lumOff val="20000"/>
              </a:schemeClr>
            </a:solidFill>
            <a:ln>
              <a:noFill/>
            </a:ln>
            <a:effectLst/>
          </c:spPr>
          <c:invertIfNegative val="0"/>
          <c:cat>
            <c:strRef>
              <c:f>N!$O$84:$P$84</c:f>
              <c:strCache>
                <c:ptCount val="2"/>
                <c:pt idx="0">
                  <c:v>Kasvatusalat</c:v>
                </c:pt>
                <c:pt idx="1">
                  <c:v>Muut alat</c:v>
                </c:pt>
              </c:strCache>
            </c:strRef>
          </c:cat>
          <c:val>
            <c:numRef>
              <c:f>N!$O$101:$P$101</c:f>
              <c:numCache>
                <c:formatCode>General</c:formatCode>
                <c:ptCount val="2"/>
                <c:pt idx="0">
                  <c:v>1</c:v>
                </c:pt>
                <c:pt idx="1">
                  <c:v>38</c:v>
                </c:pt>
              </c:numCache>
            </c:numRef>
          </c:val>
          <c:extLst>
            <c:ext xmlns:c16="http://schemas.microsoft.com/office/drawing/2014/chart" uri="{C3380CC4-5D6E-409C-BE32-E72D297353CC}">
              <c16:uniqueId val="{00000010-DCAD-0E48-8D2F-217A2A1D174F}"/>
            </c:ext>
          </c:extLst>
        </c:ser>
        <c:dLbls>
          <c:showLegendKey val="0"/>
          <c:showVal val="0"/>
          <c:showCatName val="0"/>
          <c:showSerName val="0"/>
          <c:showPercent val="0"/>
          <c:showBubbleSize val="0"/>
        </c:dLbls>
        <c:gapWidth val="150"/>
        <c:overlap val="100"/>
        <c:axId val="369116816"/>
        <c:axId val="1301421920"/>
      </c:barChart>
      <c:catAx>
        <c:axId val="369116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1301421920"/>
        <c:crosses val="autoZero"/>
        <c:auto val="1"/>
        <c:lblAlgn val="ctr"/>
        <c:lblOffset val="100"/>
        <c:noMultiLvlLbl val="0"/>
      </c:catAx>
      <c:valAx>
        <c:axId val="130142192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369116816"/>
        <c:crosses val="autoZero"/>
        <c:crossBetween val="between"/>
      </c:valAx>
      <c:spPr>
        <a:noFill/>
        <a:ln>
          <a:noFill/>
        </a:ln>
        <a:effectLst/>
      </c:spPr>
    </c:plotArea>
    <c:legend>
      <c:legendPos val="b"/>
      <c:layout>
        <c:manualLayout>
          <c:xMode val="edge"/>
          <c:yMode val="edge"/>
          <c:x val="2.7815329154888703E-4"/>
          <c:y val="0.63315058967316862"/>
          <c:w val="0.99684240711154803"/>
          <c:h val="0.35198173265808319"/>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i-FI"/>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N!$P$215</c:f>
              <c:strCache>
                <c:ptCount val="1"/>
                <c:pt idx="0">
                  <c:v>Viestintä, vuorovaikutus</c:v>
                </c:pt>
              </c:strCache>
            </c:strRef>
          </c:tx>
          <c:spPr>
            <a:solidFill>
              <a:schemeClr val="accent1"/>
            </a:solidFill>
            <a:ln>
              <a:noFill/>
            </a:ln>
            <a:effectLst/>
          </c:spPr>
          <c:invertIfNegative val="0"/>
          <c:cat>
            <c:strRef>
              <c:f>N!$Q$214:$R$214</c:f>
              <c:strCache>
                <c:ptCount val="2"/>
                <c:pt idx="0">
                  <c:v>Kauppa, hallinto ja oikeustieteet</c:v>
                </c:pt>
                <c:pt idx="1">
                  <c:v>Muut alat</c:v>
                </c:pt>
              </c:strCache>
            </c:strRef>
          </c:cat>
          <c:val>
            <c:numRef>
              <c:f>N!$Q$215:$R$215</c:f>
              <c:numCache>
                <c:formatCode>General</c:formatCode>
                <c:ptCount val="2"/>
                <c:pt idx="0">
                  <c:v>184</c:v>
                </c:pt>
                <c:pt idx="1">
                  <c:v>648</c:v>
                </c:pt>
              </c:numCache>
            </c:numRef>
          </c:val>
          <c:extLst>
            <c:ext xmlns:c16="http://schemas.microsoft.com/office/drawing/2014/chart" uri="{C3380CC4-5D6E-409C-BE32-E72D297353CC}">
              <c16:uniqueId val="{00000000-1C24-4147-A518-430288934273}"/>
            </c:ext>
          </c:extLst>
        </c:ser>
        <c:ser>
          <c:idx val="1"/>
          <c:order val="1"/>
          <c:tx>
            <c:strRef>
              <c:f>N!$P$216</c:f>
              <c:strCache>
                <c:ptCount val="1"/>
                <c:pt idx="0">
                  <c:v>Tietotekniikka, ohjelmistot, ohjelmointi</c:v>
                </c:pt>
              </c:strCache>
            </c:strRef>
          </c:tx>
          <c:spPr>
            <a:solidFill>
              <a:schemeClr val="accent2"/>
            </a:solidFill>
            <a:ln>
              <a:noFill/>
            </a:ln>
            <a:effectLst/>
          </c:spPr>
          <c:invertIfNegative val="0"/>
          <c:cat>
            <c:strRef>
              <c:f>N!$Q$214:$R$214</c:f>
              <c:strCache>
                <c:ptCount val="2"/>
                <c:pt idx="0">
                  <c:v>Kauppa, hallinto ja oikeustieteet</c:v>
                </c:pt>
                <c:pt idx="1">
                  <c:v>Muut alat</c:v>
                </c:pt>
              </c:strCache>
            </c:strRef>
          </c:cat>
          <c:val>
            <c:numRef>
              <c:f>N!$Q$216:$R$216</c:f>
              <c:numCache>
                <c:formatCode>General</c:formatCode>
                <c:ptCount val="2"/>
                <c:pt idx="0">
                  <c:v>165</c:v>
                </c:pt>
                <c:pt idx="1">
                  <c:v>520</c:v>
                </c:pt>
              </c:numCache>
            </c:numRef>
          </c:val>
          <c:extLst>
            <c:ext xmlns:c16="http://schemas.microsoft.com/office/drawing/2014/chart" uri="{C3380CC4-5D6E-409C-BE32-E72D297353CC}">
              <c16:uniqueId val="{00000001-1C24-4147-A518-430288934273}"/>
            </c:ext>
          </c:extLst>
        </c:ser>
        <c:ser>
          <c:idx val="2"/>
          <c:order val="2"/>
          <c:tx>
            <c:strRef>
              <c:f>N!$P$217</c:f>
              <c:strCache>
                <c:ptCount val="1"/>
                <c:pt idx="0">
                  <c:v>Johtaminen, esihenkilötaidot</c:v>
                </c:pt>
              </c:strCache>
            </c:strRef>
          </c:tx>
          <c:spPr>
            <a:solidFill>
              <a:schemeClr val="accent3"/>
            </a:solidFill>
            <a:ln>
              <a:noFill/>
            </a:ln>
            <a:effectLst/>
          </c:spPr>
          <c:invertIfNegative val="0"/>
          <c:cat>
            <c:strRef>
              <c:f>N!$Q$214:$R$214</c:f>
              <c:strCache>
                <c:ptCount val="2"/>
                <c:pt idx="0">
                  <c:v>Kauppa, hallinto ja oikeustieteet</c:v>
                </c:pt>
                <c:pt idx="1">
                  <c:v>Muut alat</c:v>
                </c:pt>
              </c:strCache>
            </c:strRef>
          </c:cat>
          <c:val>
            <c:numRef>
              <c:f>N!$Q$217:$R$217</c:f>
              <c:numCache>
                <c:formatCode>General</c:formatCode>
                <c:ptCount val="2"/>
                <c:pt idx="0">
                  <c:v>155</c:v>
                </c:pt>
                <c:pt idx="1">
                  <c:v>513</c:v>
                </c:pt>
              </c:numCache>
            </c:numRef>
          </c:val>
          <c:extLst>
            <c:ext xmlns:c16="http://schemas.microsoft.com/office/drawing/2014/chart" uri="{C3380CC4-5D6E-409C-BE32-E72D297353CC}">
              <c16:uniqueId val="{00000002-1C24-4147-A518-430288934273}"/>
            </c:ext>
          </c:extLst>
        </c:ser>
        <c:ser>
          <c:idx val="3"/>
          <c:order val="3"/>
          <c:tx>
            <c:strRef>
              <c:f>N!$P$218</c:f>
              <c:strCache>
                <c:ptCount val="1"/>
                <c:pt idx="0">
                  <c:v>Tekoäly</c:v>
                </c:pt>
              </c:strCache>
            </c:strRef>
          </c:tx>
          <c:spPr>
            <a:solidFill>
              <a:schemeClr val="accent4"/>
            </a:solidFill>
            <a:ln>
              <a:noFill/>
            </a:ln>
            <a:effectLst/>
          </c:spPr>
          <c:invertIfNegative val="0"/>
          <c:cat>
            <c:strRef>
              <c:f>N!$Q$214:$R$214</c:f>
              <c:strCache>
                <c:ptCount val="2"/>
                <c:pt idx="0">
                  <c:v>Kauppa, hallinto ja oikeustieteet</c:v>
                </c:pt>
                <c:pt idx="1">
                  <c:v>Muut alat</c:v>
                </c:pt>
              </c:strCache>
            </c:strRef>
          </c:cat>
          <c:val>
            <c:numRef>
              <c:f>N!$Q$218:$R$218</c:f>
              <c:numCache>
                <c:formatCode>General</c:formatCode>
                <c:ptCount val="2"/>
                <c:pt idx="0">
                  <c:v>152</c:v>
                </c:pt>
                <c:pt idx="1">
                  <c:v>262</c:v>
                </c:pt>
              </c:numCache>
            </c:numRef>
          </c:val>
          <c:extLst>
            <c:ext xmlns:c16="http://schemas.microsoft.com/office/drawing/2014/chart" uri="{C3380CC4-5D6E-409C-BE32-E72D297353CC}">
              <c16:uniqueId val="{00000003-1C24-4147-A518-430288934273}"/>
            </c:ext>
          </c:extLst>
        </c:ser>
        <c:ser>
          <c:idx val="4"/>
          <c:order val="4"/>
          <c:tx>
            <c:strRef>
              <c:f>N!$P$219</c:f>
              <c:strCache>
                <c:ptCount val="1"/>
                <c:pt idx="0">
                  <c:v>Markkinointi, budjetointi, liiketalous</c:v>
                </c:pt>
              </c:strCache>
            </c:strRef>
          </c:tx>
          <c:spPr>
            <a:solidFill>
              <a:schemeClr val="accent5"/>
            </a:solidFill>
            <a:ln>
              <a:noFill/>
            </a:ln>
            <a:effectLst/>
          </c:spPr>
          <c:invertIfNegative val="0"/>
          <c:cat>
            <c:strRef>
              <c:f>N!$Q$214:$R$214</c:f>
              <c:strCache>
                <c:ptCount val="2"/>
                <c:pt idx="0">
                  <c:v>Kauppa, hallinto ja oikeustieteet</c:v>
                </c:pt>
                <c:pt idx="1">
                  <c:v>Muut alat</c:v>
                </c:pt>
              </c:strCache>
            </c:strRef>
          </c:cat>
          <c:val>
            <c:numRef>
              <c:f>N!$Q$219:$R$219</c:f>
              <c:numCache>
                <c:formatCode>General</c:formatCode>
                <c:ptCount val="2"/>
                <c:pt idx="0">
                  <c:v>135</c:v>
                </c:pt>
                <c:pt idx="1">
                  <c:v>313</c:v>
                </c:pt>
              </c:numCache>
            </c:numRef>
          </c:val>
          <c:extLst>
            <c:ext xmlns:c16="http://schemas.microsoft.com/office/drawing/2014/chart" uri="{C3380CC4-5D6E-409C-BE32-E72D297353CC}">
              <c16:uniqueId val="{00000004-1C24-4147-A518-430288934273}"/>
            </c:ext>
          </c:extLst>
        </c:ser>
        <c:ser>
          <c:idx val="5"/>
          <c:order val="5"/>
          <c:tx>
            <c:strRef>
              <c:f>N!$P$220</c:f>
              <c:strCache>
                <c:ptCount val="1"/>
                <c:pt idx="0">
                  <c:v>Verkostot, verkostoituminen</c:v>
                </c:pt>
              </c:strCache>
            </c:strRef>
          </c:tx>
          <c:spPr>
            <a:solidFill>
              <a:schemeClr val="accent6"/>
            </a:solidFill>
            <a:ln>
              <a:noFill/>
            </a:ln>
            <a:effectLst/>
          </c:spPr>
          <c:invertIfNegative val="0"/>
          <c:cat>
            <c:strRef>
              <c:f>N!$Q$214:$R$214</c:f>
              <c:strCache>
                <c:ptCount val="2"/>
                <c:pt idx="0">
                  <c:v>Kauppa, hallinto ja oikeustieteet</c:v>
                </c:pt>
                <c:pt idx="1">
                  <c:v>Muut alat</c:v>
                </c:pt>
              </c:strCache>
            </c:strRef>
          </c:cat>
          <c:val>
            <c:numRef>
              <c:f>N!$Q$220:$R$220</c:f>
              <c:numCache>
                <c:formatCode>General</c:formatCode>
                <c:ptCount val="2"/>
                <c:pt idx="0">
                  <c:v>113</c:v>
                </c:pt>
                <c:pt idx="1">
                  <c:v>386</c:v>
                </c:pt>
              </c:numCache>
            </c:numRef>
          </c:val>
          <c:extLst>
            <c:ext xmlns:c16="http://schemas.microsoft.com/office/drawing/2014/chart" uri="{C3380CC4-5D6E-409C-BE32-E72D297353CC}">
              <c16:uniqueId val="{00000005-1C24-4147-A518-430288934273}"/>
            </c:ext>
          </c:extLst>
        </c:ser>
        <c:ser>
          <c:idx val="6"/>
          <c:order val="6"/>
          <c:tx>
            <c:strRef>
              <c:f>N!$P$221</c:f>
              <c:strCache>
                <c:ptCount val="1"/>
                <c:pt idx="0">
                  <c:v>Ongelmanratkaisu, ajattelutaidot</c:v>
                </c:pt>
              </c:strCache>
            </c:strRef>
          </c:tx>
          <c:spPr>
            <a:solidFill>
              <a:schemeClr val="accent1">
                <a:lumMod val="60000"/>
              </a:schemeClr>
            </a:solidFill>
            <a:ln>
              <a:noFill/>
            </a:ln>
            <a:effectLst/>
          </c:spPr>
          <c:invertIfNegative val="0"/>
          <c:cat>
            <c:strRef>
              <c:f>N!$Q$214:$R$214</c:f>
              <c:strCache>
                <c:ptCount val="2"/>
                <c:pt idx="0">
                  <c:v>Kauppa, hallinto ja oikeustieteet</c:v>
                </c:pt>
                <c:pt idx="1">
                  <c:v>Muut alat</c:v>
                </c:pt>
              </c:strCache>
            </c:strRef>
          </c:cat>
          <c:val>
            <c:numRef>
              <c:f>N!$Q$221:$R$221</c:f>
              <c:numCache>
                <c:formatCode>General</c:formatCode>
                <c:ptCount val="2"/>
                <c:pt idx="0">
                  <c:v>89</c:v>
                </c:pt>
                <c:pt idx="1">
                  <c:v>304</c:v>
                </c:pt>
              </c:numCache>
            </c:numRef>
          </c:val>
          <c:extLst>
            <c:ext xmlns:c16="http://schemas.microsoft.com/office/drawing/2014/chart" uri="{C3380CC4-5D6E-409C-BE32-E72D297353CC}">
              <c16:uniqueId val="{00000006-1C24-4147-A518-430288934273}"/>
            </c:ext>
          </c:extLst>
        </c:ser>
        <c:ser>
          <c:idx val="7"/>
          <c:order val="7"/>
          <c:tx>
            <c:strRef>
              <c:f>N!$P$222</c:f>
              <c:strCache>
                <c:ptCount val="1"/>
                <c:pt idx="0">
                  <c:v>Kielitaito</c:v>
                </c:pt>
              </c:strCache>
            </c:strRef>
          </c:tx>
          <c:spPr>
            <a:solidFill>
              <a:schemeClr val="accent2">
                <a:lumMod val="60000"/>
              </a:schemeClr>
            </a:solidFill>
            <a:ln>
              <a:noFill/>
            </a:ln>
            <a:effectLst/>
          </c:spPr>
          <c:invertIfNegative val="0"/>
          <c:cat>
            <c:strRef>
              <c:f>N!$Q$214:$R$214</c:f>
              <c:strCache>
                <c:ptCount val="2"/>
                <c:pt idx="0">
                  <c:v>Kauppa, hallinto ja oikeustieteet</c:v>
                </c:pt>
                <c:pt idx="1">
                  <c:v>Muut alat</c:v>
                </c:pt>
              </c:strCache>
            </c:strRef>
          </c:cat>
          <c:val>
            <c:numRef>
              <c:f>N!$Q$222:$R$222</c:f>
              <c:numCache>
                <c:formatCode>General</c:formatCode>
                <c:ptCount val="2"/>
                <c:pt idx="0">
                  <c:v>78</c:v>
                </c:pt>
                <c:pt idx="1">
                  <c:v>243</c:v>
                </c:pt>
              </c:numCache>
            </c:numRef>
          </c:val>
          <c:extLst>
            <c:ext xmlns:c16="http://schemas.microsoft.com/office/drawing/2014/chart" uri="{C3380CC4-5D6E-409C-BE32-E72D297353CC}">
              <c16:uniqueId val="{00000007-1C24-4147-A518-430288934273}"/>
            </c:ext>
          </c:extLst>
        </c:ser>
        <c:ser>
          <c:idx val="8"/>
          <c:order val="8"/>
          <c:tx>
            <c:strRef>
              <c:f>N!$P$223</c:f>
              <c:strCache>
                <c:ptCount val="1"/>
                <c:pt idx="0">
                  <c:v>Stressinhallinta</c:v>
                </c:pt>
              </c:strCache>
            </c:strRef>
          </c:tx>
          <c:spPr>
            <a:solidFill>
              <a:schemeClr val="accent3">
                <a:lumMod val="60000"/>
              </a:schemeClr>
            </a:solidFill>
            <a:ln>
              <a:noFill/>
            </a:ln>
            <a:effectLst/>
          </c:spPr>
          <c:invertIfNegative val="0"/>
          <c:cat>
            <c:strRef>
              <c:f>N!$Q$214:$R$214</c:f>
              <c:strCache>
                <c:ptCount val="2"/>
                <c:pt idx="0">
                  <c:v>Kauppa, hallinto ja oikeustieteet</c:v>
                </c:pt>
                <c:pt idx="1">
                  <c:v>Muut alat</c:v>
                </c:pt>
              </c:strCache>
            </c:strRef>
          </c:cat>
          <c:val>
            <c:numRef>
              <c:f>N!$Q$223:$R$223</c:f>
              <c:numCache>
                <c:formatCode>General</c:formatCode>
                <c:ptCount val="2"/>
                <c:pt idx="0">
                  <c:v>76</c:v>
                </c:pt>
                <c:pt idx="1">
                  <c:v>320</c:v>
                </c:pt>
              </c:numCache>
            </c:numRef>
          </c:val>
          <c:extLst>
            <c:ext xmlns:c16="http://schemas.microsoft.com/office/drawing/2014/chart" uri="{C3380CC4-5D6E-409C-BE32-E72D297353CC}">
              <c16:uniqueId val="{00000008-1C24-4147-A518-430288934273}"/>
            </c:ext>
          </c:extLst>
        </c:ser>
        <c:ser>
          <c:idx val="9"/>
          <c:order val="9"/>
          <c:tx>
            <c:strRef>
              <c:f>N!$P$224</c:f>
              <c:strCache>
                <c:ptCount val="1"/>
                <c:pt idx="0">
                  <c:v>Itseohjautuvuus, oma-aloitteisuus</c:v>
                </c:pt>
              </c:strCache>
            </c:strRef>
          </c:tx>
          <c:spPr>
            <a:solidFill>
              <a:schemeClr val="accent4">
                <a:lumMod val="60000"/>
              </a:schemeClr>
            </a:solidFill>
            <a:ln>
              <a:noFill/>
            </a:ln>
            <a:effectLst/>
          </c:spPr>
          <c:invertIfNegative val="0"/>
          <c:cat>
            <c:strRef>
              <c:f>N!$Q$214:$R$214</c:f>
              <c:strCache>
                <c:ptCount val="2"/>
                <c:pt idx="0">
                  <c:v>Kauppa, hallinto ja oikeustieteet</c:v>
                </c:pt>
                <c:pt idx="1">
                  <c:v>Muut alat</c:v>
                </c:pt>
              </c:strCache>
            </c:strRef>
          </c:cat>
          <c:val>
            <c:numRef>
              <c:f>N!$Q$224:$R$224</c:f>
              <c:numCache>
                <c:formatCode>General</c:formatCode>
                <c:ptCount val="2"/>
                <c:pt idx="0">
                  <c:v>70</c:v>
                </c:pt>
                <c:pt idx="1">
                  <c:v>285</c:v>
                </c:pt>
              </c:numCache>
            </c:numRef>
          </c:val>
          <c:extLst>
            <c:ext xmlns:c16="http://schemas.microsoft.com/office/drawing/2014/chart" uri="{C3380CC4-5D6E-409C-BE32-E72D297353CC}">
              <c16:uniqueId val="{00000009-1C24-4147-A518-430288934273}"/>
            </c:ext>
          </c:extLst>
        </c:ser>
        <c:ser>
          <c:idx val="10"/>
          <c:order val="10"/>
          <c:tx>
            <c:strRef>
              <c:f>N!$P$225</c:f>
              <c:strCache>
                <c:ptCount val="1"/>
                <c:pt idx="0">
                  <c:v>Käytännön osaaminen</c:v>
                </c:pt>
              </c:strCache>
            </c:strRef>
          </c:tx>
          <c:spPr>
            <a:solidFill>
              <a:schemeClr val="accent5">
                <a:lumMod val="60000"/>
              </a:schemeClr>
            </a:solidFill>
            <a:ln>
              <a:noFill/>
            </a:ln>
            <a:effectLst/>
          </c:spPr>
          <c:invertIfNegative val="0"/>
          <c:cat>
            <c:strRef>
              <c:f>N!$Q$214:$R$214</c:f>
              <c:strCache>
                <c:ptCount val="2"/>
                <c:pt idx="0">
                  <c:v>Kauppa, hallinto ja oikeustieteet</c:v>
                </c:pt>
                <c:pt idx="1">
                  <c:v>Muut alat</c:v>
                </c:pt>
              </c:strCache>
            </c:strRef>
          </c:cat>
          <c:val>
            <c:numRef>
              <c:f>N!$Q$225:$R$225</c:f>
              <c:numCache>
                <c:formatCode>General</c:formatCode>
                <c:ptCount val="2"/>
                <c:pt idx="0">
                  <c:v>55</c:v>
                </c:pt>
                <c:pt idx="1">
                  <c:v>422</c:v>
                </c:pt>
              </c:numCache>
            </c:numRef>
          </c:val>
          <c:extLst>
            <c:ext xmlns:c16="http://schemas.microsoft.com/office/drawing/2014/chart" uri="{C3380CC4-5D6E-409C-BE32-E72D297353CC}">
              <c16:uniqueId val="{0000000A-1C24-4147-A518-430288934273}"/>
            </c:ext>
          </c:extLst>
        </c:ser>
        <c:ser>
          <c:idx val="11"/>
          <c:order val="11"/>
          <c:tx>
            <c:strRef>
              <c:f>N!$P$226</c:f>
              <c:strCache>
                <c:ptCount val="1"/>
                <c:pt idx="0">
                  <c:v>Ihmisten kohtaaminen, asiakastyö</c:v>
                </c:pt>
              </c:strCache>
            </c:strRef>
          </c:tx>
          <c:spPr>
            <a:solidFill>
              <a:schemeClr val="accent6">
                <a:lumMod val="60000"/>
              </a:schemeClr>
            </a:solidFill>
            <a:ln>
              <a:noFill/>
            </a:ln>
            <a:effectLst/>
          </c:spPr>
          <c:invertIfNegative val="0"/>
          <c:cat>
            <c:strRef>
              <c:f>N!$Q$214:$R$214</c:f>
              <c:strCache>
                <c:ptCount val="2"/>
                <c:pt idx="0">
                  <c:v>Kauppa, hallinto ja oikeustieteet</c:v>
                </c:pt>
                <c:pt idx="1">
                  <c:v>Muut alat</c:v>
                </c:pt>
              </c:strCache>
            </c:strRef>
          </c:cat>
          <c:val>
            <c:numRef>
              <c:f>N!$Q$226:$R$226</c:f>
              <c:numCache>
                <c:formatCode>General</c:formatCode>
                <c:ptCount val="2"/>
                <c:pt idx="0">
                  <c:v>53</c:v>
                </c:pt>
                <c:pt idx="1">
                  <c:v>532</c:v>
                </c:pt>
              </c:numCache>
            </c:numRef>
          </c:val>
          <c:extLst>
            <c:ext xmlns:c16="http://schemas.microsoft.com/office/drawing/2014/chart" uri="{C3380CC4-5D6E-409C-BE32-E72D297353CC}">
              <c16:uniqueId val="{0000000B-1C24-4147-A518-430288934273}"/>
            </c:ext>
          </c:extLst>
        </c:ser>
        <c:ser>
          <c:idx val="12"/>
          <c:order val="12"/>
          <c:tx>
            <c:strRef>
              <c:f>N!$P$227</c:f>
              <c:strCache>
                <c:ptCount val="1"/>
                <c:pt idx="0">
                  <c:v>Yrittäjyys</c:v>
                </c:pt>
              </c:strCache>
            </c:strRef>
          </c:tx>
          <c:spPr>
            <a:solidFill>
              <a:schemeClr val="accent1">
                <a:lumMod val="80000"/>
                <a:lumOff val="20000"/>
              </a:schemeClr>
            </a:solidFill>
            <a:ln>
              <a:noFill/>
            </a:ln>
            <a:effectLst/>
          </c:spPr>
          <c:invertIfNegative val="0"/>
          <c:cat>
            <c:strRef>
              <c:f>N!$Q$214:$R$214</c:f>
              <c:strCache>
                <c:ptCount val="2"/>
                <c:pt idx="0">
                  <c:v>Kauppa, hallinto ja oikeustieteet</c:v>
                </c:pt>
                <c:pt idx="1">
                  <c:v>Muut alat</c:v>
                </c:pt>
              </c:strCache>
            </c:strRef>
          </c:cat>
          <c:val>
            <c:numRef>
              <c:f>N!$Q$227:$R$227</c:f>
              <c:numCache>
                <c:formatCode>General</c:formatCode>
                <c:ptCount val="2"/>
                <c:pt idx="0">
                  <c:v>46</c:v>
                </c:pt>
                <c:pt idx="1">
                  <c:v>276</c:v>
                </c:pt>
              </c:numCache>
            </c:numRef>
          </c:val>
          <c:extLst>
            <c:ext xmlns:c16="http://schemas.microsoft.com/office/drawing/2014/chart" uri="{C3380CC4-5D6E-409C-BE32-E72D297353CC}">
              <c16:uniqueId val="{0000000C-1C24-4147-A518-430288934273}"/>
            </c:ext>
          </c:extLst>
        </c:ser>
        <c:ser>
          <c:idx val="13"/>
          <c:order val="13"/>
          <c:tx>
            <c:strRef>
              <c:f>N!$P$228</c:f>
              <c:strCache>
                <c:ptCount val="1"/>
                <c:pt idx="0">
                  <c:v>Projektityö</c:v>
                </c:pt>
              </c:strCache>
            </c:strRef>
          </c:tx>
          <c:spPr>
            <a:solidFill>
              <a:schemeClr val="accent2">
                <a:lumMod val="80000"/>
                <a:lumOff val="20000"/>
              </a:schemeClr>
            </a:solidFill>
            <a:ln>
              <a:noFill/>
            </a:ln>
            <a:effectLst/>
          </c:spPr>
          <c:invertIfNegative val="0"/>
          <c:cat>
            <c:strRef>
              <c:f>N!$Q$214:$R$214</c:f>
              <c:strCache>
                <c:ptCount val="2"/>
                <c:pt idx="0">
                  <c:v>Kauppa, hallinto ja oikeustieteet</c:v>
                </c:pt>
                <c:pt idx="1">
                  <c:v>Muut alat</c:v>
                </c:pt>
              </c:strCache>
            </c:strRef>
          </c:cat>
          <c:val>
            <c:numRef>
              <c:f>N!$Q$228:$R$228</c:f>
              <c:numCache>
                <c:formatCode>General</c:formatCode>
                <c:ptCount val="2"/>
                <c:pt idx="0">
                  <c:v>38</c:v>
                </c:pt>
                <c:pt idx="1">
                  <c:v>139</c:v>
                </c:pt>
              </c:numCache>
            </c:numRef>
          </c:val>
          <c:extLst>
            <c:ext xmlns:c16="http://schemas.microsoft.com/office/drawing/2014/chart" uri="{C3380CC4-5D6E-409C-BE32-E72D297353CC}">
              <c16:uniqueId val="{0000000D-1C24-4147-A518-430288934273}"/>
            </c:ext>
          </c:extLst>
        </c:ser>
        <c:ser>
          <c:idx val="14"/>
          <c:order val="14"/>
          <c:tx>
            <c:strRef>
              <c:f>N!$P$229</c:f>
              <c:strCache>
                <c:ptCount val="1"/>
                <c:pt idx="0">
                  <c:v>Datan käsittely, analytiikka</c:v>
                </c:pt>
              </c:strCache>
            </c:strRef>
          </c:tx>
          <c:spPr>
            <a:solidFill>
              <a:schemeClr val="accent3">
                <a:lumMod val="80000"/>
                <a:lumOff val="20000"/>
              </a:schemeClr>
            </a:solidFill>
            <a:ln>
              <a:noFill/>
            </a:ln>
            <a:effectLst/>
          </c:spPr>
          <c:invertIfNegative val="0"/>
          <c:cat>
            <c:strRef>
              <c:f>N!$Q$214:$R$214</c:f>
              <c:strCache>
                <c:ptCount val="2"/>
                <c:pt idx="0">
                  <c:v>Kauppa, hallinto ja oikeustieteet</c:v>
                </c:pt>
                <c:pt idx="1">
                  <c:v>Muut alat</c:v>
                </c:pt>
              </c:strCache>
            </c:strRef>
          </c:cat>
          <c:val>
            <c:numRef>
              <c:f>N!$Q$229:$R$229</c:f>
              <c:numCache>
                <c:formatCode>General</c:formatCode>
                <c:ptCount val="2"/>
                <c:pt idx="0">
                  <c:v>32</c:v>
                </c:pt>
                <c:pt idx="1">
                  <c:v>120</c:v>
                </c:pt>
              </c:numCache>
            </c:numRef>
          </c:val>
          <c:extLst>
            <c:ext xmlns:c16="http://schemas.microsoft.com/office/drawing/2014/chart" uri="{C3380CC4-5D6E-409C-BE32-E72D297353CC}">
              <c16:uniqueId val="{0000000E-1C24-4147-A518-430288934273}"/>
            </c:ext>
          </c:extLst>
        </c:ser>
        <c:ser>
          <c:idx val="15"/>
          <c:order val="15"/>
          <c:tx>
            <c:strRef>
              <c:f>N!$P$230</c:f>
              <c:strCache>
                <c:ptCount val="1"/>
                <c:pt idx="0">
                  <c:v>Ajanhallinta, aikataulutus</c:v>
                </c:pt>
              </c:strCache>
            </c:strRef>
          </c:tx>
          <c:spPr>
            <a:solidFill>
              <a:schemeClr val="accent4">
                <a:lumMod val="80000"/>
                <a:lumOff val="20000"/>
              </a:schemeClr>
            </a:solidFill>
            <a:ln>
              <a:noFill/>
            </a:ln>
            <a:effectLst/>
          </c:spPr>
          <c:invertIfNegative val="0"/>
          <c:cat>
            <c:strRef>
              <c:f>N!$Q$214:$R$214</c:f>
              <c:strCache>
                <c:ptCount val="2"/>
                <c:pt idx="0">
                  <c:v>Kauppa, hallinto ja oikeustieteet</c:v>
                </c:pt>
                <c:pt idx="1">
                  <c:v>Muut alat</c:v>
                </c:pt>
              </c:strCache>
            </c:strRef>
          </c:cat>
          <c:val>
            <c:numRef>
              <c:f>N!$Q$230:$R$230</c:f>
              <c:numCache>
                <c:formatCode>General</c:formatCode>
                <c:ptCount val="2"/>
                <c:pt idx="0">
                  <c:v>30</c:v>
                </c:pt>
                <c:pt idx="1">
                  <c:v>125</c:v>
                </c:pt>
              </c:numCache>
            </c:numRef>
          </c:val>
          <c:extLst>
            <c:ext xmlns:c16="http://schemas.microsoft.com/office/drawing/2014/chart" uri="{C3380CC4-5D6E-409C-BE32-E72D297353CC}">
              <c16:uniqueId val="{0000000F-1C24-4147-A518-430288934273}"/>
            </c:ext>
          </c:extLst>
        </c:ser>
        <c:ser>
          <c:idx val="16"/>
          <c:order val="16"/>
          <c:tx>
            <c:strRef>
              <c:f>N!$P$231</c:f>
              <c:strCache>
                <c:ptCount val="1"/>
                <c:pt idx="0">
                  <c:v>Joustavuus, resilienssi</c:v>
                </c:pt>
              </c:strCache>
            </c:strRef>
          </c:tx>
          <c:spPr>
            <a:solidFill>
              <a:schemeClr val="accent5">
                <a:lumMod val="80000"/>
                <a:lumOff val="20000"/>
              </a:schemeClr>
            </a:solidFill>
            <a:ln>
              <a:noFill/>
            </a:ln>
            <a:effectLst/>
          </c:spPr>
          <c:invertIfNegative val="0"/>
          <c:cat>
            <c:strRef>
              <c:f>N!$Q$214:$R$214</c:f>
              <c:strCache>
                <c:ptCount val="2"/>
                <c:pt idx="0">
                  <c:v>Kauppa, hallinto ja oikeustieteet</c:v>
                </c:pt>
                <c:pt idx="1">
                  <c:v>Muut alat</c:v>
                </c:pt>
              </c:strCache>
            </c:strRef>
          </c:cat>
          <c:val>
            <c:numRef>
              <c:f>N!$Q$231:$R$231</c:f>
              <c:numCache>
                <c:formatCode>General</c:formatCode>
                <c:ptCount val="2"/>
                <c:pt idx="0">
                  <c:v>23</c:v>
                </c:pt>
                <c:pt idx="1">
                  <c:v>66</c:v>
                </c:pt>
              </c:numCache>
            </c:numRef>
          </c:val>
          <c:extLst>
            <c:ext xmlns:c16="http://schemas.microsoft.com/office/drawing/2014/chart" uri="{C3380CC4-5D6E-409C-BE32-E72D297353CC}">
              <c16:uniqueId val="{00000010-1C24-4147-A518-430288934273}"/>
            </c:ext>
          </c:extLst>
        </c:ser>
        <c:ser>
          <c:idx val="17"/>
          <c:order val="17"/>
          <c:tx>
            <c:strRef>
              <c:f>N!$P$232</c:f>
              <c:strCache>
                <c:ptCount val="1"/>
                <c:pt idx="0">
                  <c:v>Kestävyys, vastuullisuus</c:v>
                </c:pt>
              </c:strCache>
            </c:strRef>
          </c:tx>
          <c:spPr>
            <a:solidFill>
              <a:schemeClr val="accent6">
                <a:lumMod val="80000"/>
                <a:lumOff val="20000"/>
              </a:schemeClr>
            </a:solidFill>
            <a:ln>
              <a:noFill/>
            </a:ln>
            <a:effectLst/>
          </c:spPr>
          <c:invertIfNegative val="0"/>
          <c:cat>
            <c:strRef>
              <c:f>N!$Q$214:$R$214</c:f>
              <c:strCache>
                <c:ptCount val="2"/>
                <c:pt idx="0">
                  <c:v>Kauppa, hallinto ja oikeustieteet</c:v>
                </c:pt>
                <c:pt idx="1">
                  <c:v>Muut alat</c:v>
                </c:pt>
              </c:strCache>
            </c:strRef>
          </c:cat>
          <c:val>
            <c:numRef>
              <c:f>N!$Q$232:$R$232</c:f>
              <c:numCache>
                <c:formatCode>General</c:formatCode>
                <c:ptCount val="2"/>
                <c:pt idx="0">
                  <c:v>18</c:v>
                </c:pt>
                <c:pt idx="1">
                  <c:v>88</c:v>
                </c:pt>
              </c:numCache>
            </c:numRef>
          </c:val>
          <c:extLst>
            <c:ext xmlns:c16="http://schemas.microsoft.com/office/drawing/2014/chart" uri="{C3380CC4-5D6E-409C-BE32-E72D297353CC}">
              <c16:uniqueId val="{00000011-1C24-4147-A518-430288934273}"/>
            </c:ext>
          </c:extLst>
        </c:ser>
        <c:ser>
          <c:idx val="18"/>
          <c:order val="18"/>
          <c:tx>
            <c:strRef>
              <c:f>N!$P$233</c:f>
              <c:strCache>
                <c:ptCount val="1"/>
                <c:pt idx="0">
                  <c:v>Monipuolisuus</c:v>
                </c:pt>
              </c:strCache>
            </c:strRef>
          </c:tx>
          <c:spPr>
            <a:solidFill>
              <a:schemeClr val="accent1">
                <a:lumMod val="80000"/>
              </a:schemeClr>
            </a:solidFill>
            <a:ln>
              <a:noFill/>
            </a:ln>
            <a:effectLst/>
          </c:spPr>
          <c:invertIfNegative val="0"/>
          <c:cat>
            <c:strRef>
              <c:f>N!$Q$214:$R$214</c:f>
              <c:strCache>
                <c:ptCount val="2"/>
                <c:pt idx="0">
                  <c:v>Kauppa, hallinto ja oikeustieteet</c:v>
                </c:pt>
                <c:pt idx="1">
                  <c:v>Muut alat</c:v>
                </c:pt>
              </c:strCache>
            </c:strRef>
          </c:cat>
          <c:val>
            <c:numRef>
              <c:f>N!$Q$233:$R$233</c:f>
              <c:numCache>
                <c:formatCode>General</c:formatCode>
                <c:ptCount val="2"/>
                <c:pt idx="0">
                  <c:v>15</c:v>
                </c:pt>
                <c:pt idx="1">
                  <c:v>110</c:v>
                </c:pt>
              </c:numCache>
            </c:numRef>
          </c:val>
          <c:extLst>
            <c:ext xmlns:c16="http://schemas.microsoft.com/office/drawing/2014/chart" uri="{C3380CC4-5D6E-409C-BE32-E72D297353CC}">
              <c16:uniqueId val="{00000012-1C24-4147-A518-430288934273}"/>
            </c:ext>
          </c:extLst>
        </c:ser>
        <c:ser>
          <c:idx val="19"/>
          <c:order val="19"/>
          <c:tx>
            <c:strRef>
              <c:f>N!$P$234</c:f>
              <c:strCache>
                <c:ptCount val="1"/>
                <c:pt idx="0">
                  <c:v>Luovuus</c:v>
                </c:pt>
              </c:strCache>
            </c:strRef>
          </c:tx>
          <c:spPr>
            <a:solidFill>
              <a:schemeClr val="accent2">
                <a:lumMod val="80000"/>
              </a:schemeClr>
            </a:solidFill>
            <a:ln>
              <a:noFill/>
            </a:ln>
            <a:effectLst/>
          </c:spPr>
          <c:invertIfNegative val="0"/>
          <c:cat>
            <c:strRef>
              <c:f>N!$Q$214:$R$214</c:f>
              <c:strCache>
                <c:ptCount val="2"/>
                <c:pt idx="0">
                  <c:v>Kauppa, hallinto ja oikeustieteet</c:v>
                </c:pt>
                <c:pt idx="1">
                  <c:v>Muut alat</c:v>
                </c:pt>
              </c:strCache>
            </c:strRef>
          </c:cat>
          <c:val>
            <c:numRef>
              <c:f>N!$Q$234:$R$234</c:f>
              <c:numCache>
                <c:formatCode>General</c:formatCode>
                <c:ptCount val="2"/>
                <c:pt idx="0">
                  <c:v>6</c:v>
                </c:pt>
                <c:pt idx="1">
                  <c:v>33</c:v>
                </c:pt>
              </c:numCache>
            </c:numRef>
          </c:val>
          <c:extLst>
            <c:ext xmlns:c16="http://schemas.microsoft.com/office/drawing/2014/chart" uri="{C3380CC4-5D6E-409C-BE32-E72D297353CC}">
              <c16:uniqueId val="{00000013-1C24-4147-A518-430288934273}"/>
            </c:ext>
          </c:extLst>
        </c:ser>
        <c:dLbls>
          <c:showLegendKey val="0"/>
          <c:showVal val="0"/>
          <c:showCatName val="0"/>
          <c:showSerName val="0"/>
          <c:showPercent val="0"/>
          <c:showBubbleSize val="0"/>
        </c:dLbls>
        <c:gapWidth val="150"/>
        <c:overlap val="100"/>
        <c:axId val="1539991615"/>
        <c:axId val="1539908271"/>
      </c:barChart>
      <c:catAx>
        <c:axId val="15399916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1539908271"/>
        <c:crosses val="autoZero"/>
        <c:auto val="1"/>
        <c:lblAlgn val="ctr"/>
        <c:lblOffset val="100"/>
        <c:noMultiLvlLbl val="0"/>
      </c:catAx>
      <c:valAx>
        <c:axId val="153990827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1539991615"/>
        <c:crosses val="autoZero"/>
        <c:crossBetween val="between"/>
      </c:valAx>
      <c:spPr>
        <a:noFill/>
        <a:ln>
          <a:noFill/>
        </a:ln>
        <a:effectLst/>
      </c:spPr>
    </c:plotArea>
    <c:legend>
      <c:legendPos val="b"/>
      <c:layout>
        <c:manualLayout>
          <c:xMode val="edge"/>
          <c:yMode val="edge"/>
          <c:x val="2.7815329154888703E-4"/>
          <c:y val="0.59507339360357736"/>
          <c:w val="0.99684240711154803"/>
          <c:h val="0.39011179158160786"/>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i-FI"/>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N!$P$112</c:f>
              <c:strCache>
                <c:ptCount val="1"/>
                <c:pt idx="0">
                  <c:v>Johtaminen, esihenkilötaidot</c:v>
                </c:pt>
              </c:strCache>
            </c:strRef>
          </c:tx>
          <c:spPr>
            <a:solidFill>
              <a:schemeClr val="accent1"/>
            </a:solidFill>
            <a:ln>
              <a:noFill/>
            </a:ln>
            <a:effectLst/>
          </c:spPr>
          <c:invertIfNegative val="0"/>
          <c:cat>
            <c:strRef>
              <c:f>N!$Q$111:$R$111</c:f>
              <c:strCache>
                <c:ptCount val="2"/>
                <c:pt idx="0">
                  <c:v>PAL</c:v>
                </c:pt>
                <c:pt idx="1">
                  <c:v>Kaikki</c:v>
                </c:pt>
              </c:strCache>
            </c:strRef>
          </c:cat>
          <c:val>
            <c:numRef>
              <c:f>N!$Q$112:$R$112</c:f>
              <c:numCache>
                <c:formatCode>General</c:formatCode>
                <c:ptCount val="2"/>
                <c:pt idx="0">
                  <c:v>72</c:v>
                </c:pt>
                <c:pt idx="1">
                  <c:v>596</c:v>
                </c:pt>
              </c:numCache>
            </c:numRef>
          </c:val>
          <c:extLst>
            <c:ext xmlns:c16="http://schemas.microsoft.com/office/drawing/2014/chart" uri="{C3380CC4-5D6E-409C-BE32-E72D297353CC}">
              <c16:uniqueId val="{00000000-D1EE-0643-B04D-8DD6BF1058B7}"/>
            </c:ext>
          </c:extLst>
        </c:ser>
        <c:ser>
          <c:idx val="1"/>
          <c:order val="1"/>
          <c:tx>
            <c:strRef>
              <c:f>N!$P$113</c:f>
              <c:strCache>
                <c:ptCount val="1"/>
                <c:pt idx="0">
                  <c:v>Viestintä, vuorovaikutus</c:v>
                </c:pt>
              </c:strCache>
            </c:strRef>
          </c:tx>
          <c:spPr>
            <a:solidFill>
              <a:schemeClr val="accent2"/>
            </a:solidFill>
            <a:ln>
              <a:noFill/>
            </a:ln>
            <a:effectLst/>
          </c:spPr>
          <c:invertIfNegative val="0"/>
          <c:cat>
            <c:strRef>
              <c:f>N!$Q$111:$R$111</c:f>
              <c:strCache>
                <c:ptCount val="2"/>
                <c:pt idx="0">
                  <c:v>PAL</c:v>
                </c:pt>
                <c:pt idx="1">
                  <c:v>Kaikki</c:v>
                </c:pt>
              </c:strCache>
            </c:strRef>
          </c:cat>
          <c:val>
            <c:numRef>
              <c:f>N!$Q$113:$R$113</c:f>
              <c:numCache>
                <c:formatCode>General</c:formatCode>
                <c:ptCount val="2"/>
                <c:pt idx="0">
                  <c:v>67</c:v>
                </c:pt>
                <c:pt idx="1">
                  <c:v>765</c:v>
                </c:pt>
              </c:numCache>
            </c:numRef>
          </c:val>
          <c:extLst>
            <c:ext xmlns:c16="http://schemas.microsoft.com/office/drawing/2014/chart" uri="{C3380CC4-5D6E-409C-BE32-E72D297353CC}">
              <c16:uniqueId val="{00000001-D1EE-0643-B04D-8DD6BF1058B7}"/>
            </c:ext>
          </c:extLst>
        </c:ser>
        <c:ser>
          <c:idx val="2"/>
          <c:order val="2"/>
          <c:tx>
            <c:strRef>
              <c:f>N!$P$114</c:f>
              <c:strCache>
                <c:ptCount val="1"/>
                <c:pt idx="0">
                  <c:v>Markkinointi, budjetointi, liiketalous</c:v>
                </c:pt>
              </c:strCache>
            </c:strRef>
          </c:tx>
          <c:spPr>
            <a:solidFill>
              <a:schemeClr val="accent3"/>
            </a:solidFill>
            <a:ln>
              <a:noFill/>
            </a:ln>
            <a:effectLst/>
          </c:spPr>
          <c:invertIfNegative val="0"/>
          <c:cat>
            <c:strRef>
              <c:f>N!$Q$111:$R$111</c:f>
              <c:strCache>
                <c:ptCount val="2"/>
                <c:pt idx="0">
                  <c:v>PAL</c:v>
                </c:pt>
                <c:pt idx="1">
                  <c:v>Kaikki</c:v>
                </c:pt>
              </c:strCache>
            </c:strRef>
          </c:cat>
          <c:val>
            <c:numRef>
              <c:f>N!$Q$114:$R$114</c:f>
              <c:numCache>
                <c:formatCode>General</c:formatCode>
                <c:ptCount val="2"/>
                <c:pt idx="0">
                  <c:v>61</c:v>
                </c:pt>
                <c:pt idx="1">
                  <c:v>387</c:v>
                </c:pt>
              </c:numCache>
            </c:numRef>
          </c:val>
          <c:extLst>
            <c:ext xmlns:c16="http://schemas.microsoft.com/office/drawing/2014/chart" uri="{C3380CC4-5D6E-409C-BE32-E72D297353CC}">
              <c16:uniqueId val="{00000002-D1EE-0643-B04D-8DD6BF1058B7}"/>
            </c:ext>
          </c:extLst>
        </c:ser>
        <c:ser>
          <c:idx val="3"/>
          <c:order val="3"/>
          <c:tx>
            <c:strRef>
              <c:f>N!$P$115</c:f>
              <c:strCache>
                <c:ptCount val="1"/>
                <c:pt idx="0">
                  <c:v>Verkostot, verkostoituminen</c:v>
                </c:pt>
              </c:strCache>
            </c:strRef>
          </c:tx>
          <c:spPr>
            <a:solidFill>
              <a:schemeClr val="accent4"/>
            </a:solidFill>
            <a:ln>
              <a:noFill/>
            </a:ln>
            <a:effectLst/>
          </c:spPr>
          <c:invertIfNegative val="0"/>
          <c:cat>
            <c:strRef>
              <c:f>N!$Q$111:$R$111</c:f>
              <c:strCache>
                <c:ptCount val="2"/>
                <c:pt idx="0">
                  <c:v>PAL</c:v>
                </c:pt>
                <c:pt idx="1">
                  <c:v>Kaikki</c:v>
                </c:pt>
              </c:strCache>
            </c:strRef>
          </c:cat>
          <c:val>
            <c:numRef>
              <c:f>N!$Q$115:$R$115</c:f>
              <c:numCache>
                <c:formatCode>General</c:formatCode>
                <c:ptCount val="2"/>
                <c:pt idx="0">
                  <c:v>48</c:v>
                </c:pt>
                <c:pt idx="1">
                  <c:v>451</c:v>
                </c:pt>
              </c:numCache>
            </c:numRef>
          </c:val>
          <c:extLst>
            <c:ext xmlns:c16="http://schemas.microsoft.com/office/drawing/2014/chart" uri="{C3380CC4-5D6E-409C-BE32-E72D297353CC}">
              <c16:uniqueId val="{00000003-D1EE-0643-B04D-8DD6BF1058B7}"/>
            </c:ext>
          </c:extLst>
        </c:ser>
        <c:ser>
          <c:idx val="4"/>
          <c:order val="4"/>
          <c:tx>
            <c:strRef>
              <c:f>N!$P$116</c:f>
              <c:strCache>
                <c:ptCount val="1"/>
                <c:pt idx="0">
                  <c:v>Tietotekniikka, ohjelmistot, ohjelmointi</c:v>
                </c:pt>
              </c:strCache>
            </c:strRef>
          </c:tx>
          <c:spPr>
            <a:solidFill>
              <a:schemeClr val="accent5"/>
            </a:solidFill>
            <a:ln>
              <a:noFill/>
            </a:ln>
            <a:effectLst/>
          </c:spPr>
          <c:invertIfNegative val="0"/>
          <c:cat>
            <c:strRef>
              <c:f>N!$Q$111:$R$111</c:f>
              <c:strCache>
                <c:ptCount val="2"/>
                <c:pt idx="0">
                  <c:v>PAL</c:v>
                </c:pt>
                <c:pt idx="1">
                  <c:v>Kaikki</c:v>
                </c:pt>
              </c:strCache>
            </c:strRef>
          </c:cat>
          <c:val>
            <c:numRef>
              <c:f>N!$Q$116:$R$116</c:f>
              <c:numCache>
                <c:formatCode>General</c:formatCode>
                <c:ptCount val="2"/>
                <c:pt idx="0">
                  <c:v>41</c:v>
                </c:pt>
                <c:pt idx="1">
                  <c:v>644</c:v>
                </c:pt>
              </c:numCache>
            </c:numRef>
          </c:val>
          <c:extLst>
            <c:ext xmlns:c16="http://schemas.microsoft.com/office/drawing/2014/chart" uri="{C3380CC4-5D6E-409C-BE32-E72D297353CC}">
              <c16:uniqueId val="{00000004-D1EE-0643-B04D-8DD6BF1058B7}"/>
            </c:ext>
          </c:extLst>
        </c:ser>
        <c:ser>
          <c:idx val="5"/>
          <c:order val="5"/>
          <c:tx>
            <c:strRef>
              <c:f>N!$P$117</c:f>
              <c:strCache>
                <c:ptCount val="1"/>
                <c:pt idx="0">
                  <c:v>Kielitaito</c:v>
                </c:pt>
              </c:strCache>
            </c:strRef>
          </c:tx>
          <c:spPr>
            <a:solidFill>
              <a:schemeClr val="accent6"/>
            </a:solidFill>
            <a:ln>
              <a:noFill/>
            </a:ln>
            <a:effectLst/>
          </c:spPr>
          <c:invertIfNegative val="0"/>
          <c:cat>
            <c:strRef>
              <c:f>N!$Q$111:$R$111</c:f>
              <c:strCache>
                <c:ptCount val="2"/>
                <c:pt idx="0">
                  <c:v>PAL</c:v>
                </c:pt>
                <c:pt idx="1">
                  <c:v>Kaikki</c:v>
                </c:pt>
              </c:strCache>
            </c:strRef>
          </c:cat>
          <c:val>
            <c:numRef>
              <c:f>N!$Q$117:$R$117</c:f>
              <c:numCache>
                <c:formatCode>General</c:formatCode>
                <c:ptCount val="2"/>
                <c:pt idx="0">
                  <c:v>39</c:v>
                </c:pt>
                <c:pt idx="1">
                  <c:v>282</c:v>
                </c:pt>
              </c:numCache>
            </c:numRef>
          </c:val>
          <c:extLst>
            <c:ext xmlns:c16="http://schemas.microsoft.com/office/drawing/2014/chart" uri="{C3380CC4-5D6E-409C-BE32-E72D297353CC}">
              <c16:uniqueId val="{00000005-D1EE-0643-B04D-8DD6BF1058B7}"/>
            </c:ext>
          </c:extLst>
        </c:ser>
        <c:ser>
          <c:idx val="6"/>
          <c:order val="6"/>
          <c:tx>
            <c:strRef>
              <c:f>N!$P$118</c:f>
              <c:strCache>
                <c:ptCount val="1"/>
                <c:pt idx="0">
                  <c:v>Ihmisten kohtaaminen, asiakastyö</c:v>
                </c:pt>
              </c:strCache>
            </c:strRef>
          </c:tx>
          <c:spPr>
            <a:solidFill>
              <a:schemeClr val="accent1">
                <a:lumMod val="60000"/>
              </a:schemeClr>
            </a:solidFill>
            <a:ln>
              <a:noFill/>
            </a:ln>
            <a:effectLst/>
          </c:spPr>
          <c:invertIfNegative val="0"/>
          <c:cat>
            <c:strRef>
              <c:f>N!$Q$111:$R$111</c:f>
              <c:strCache>
                <c:ptCount val="2"/>
                <c:pt idx="0">
                  <c:v>PAL</c:v>
                </c:pt>
                <c:pt idx="1">
                  <c:v>Kaikki</c:v>
                </c:pt>
              </c:strCache>
            </c:strRef>
          </c:cat>
          <c:val>
            <c:numRef>
              <c:f>N!$Q$118:$R$118</c:f>
              <c:numCache>
                <c:formatCode>General</c:formatCode>
                <c:ptCount val="2"/>
                <c:pt idx="0">
                  <c:v>34</c:v>
                </c:pt>
                <c:pt idx="1">
                  <c:v>551</c:v>
                </c:pt>
              </c:numCache>
            </c:numRef>
          </c:val>
          <c:extLst>
            <c:ext xmlns:c16="http://schemas.microsoft.com/office/drawing/2014/chart" uri="{C3380CC4-5D6E-409C-BE32-E72D297353CC}">
              <c16:uniqueId val="{00000006-D1EE-0643-B04D-8DD6BF1058B7}"/>
            </c:ext>
          </c:extLst>
        </c:ser>
        <c:ser>
          <c:idx val="7"/>
          <c:order val="7"/>
          <c:tx>
            <c:strRef>
              <c:f>N!$P$119</c:f>
              <c:strCache>
                <c:ptCount val="1"/>
                <c:pt idx="0">
                  <c:v>Itseohjautuvuus, oma-aloitteisuus</c:v>
                </c:pt>
              </c:strCache>
            </c:strRef>
          </c:tx>
          <c:spPr>
            <a:solidFill>
              <a:schemeClr val="accent2">
                <a:lumMod val="60000"/>
              </a:schemeClr>
            </a:solidFill>
            <a:ln>
              <a:noFill/>
            </a:ln>
            <a:effectLst/>
          </c:spPr>
          <c:invertIfNegative val="0"/>
          <c:cat>
            <c:strRef>
              <c:f>N!$Q$111:$R$111</c:f>
              <c:strCache>
                <c:ptCount val="2"/>
                <c:pt idx="0">
                  <c:v>PAL</c:v>
                </c:pt>
                <c:pt idx="1">
                  <c:v>Kaikki</c:v>
                </c:pt>
              </c:strCache>
            </c:strRef>
          </c:cat>
          <c:val>
            <c:numRef>
              <c:f>N!$Q$119:$R$119</c:f>
              <c:numCache>
                <c:formatCode>General</c:formatCode>
                <c:ptCount val="2"/>
                <c:pt idx="0">
                  <c:v>31</c:v>
                </c:pt>
                <c:pt idx="1">
                  <c:v>324</c:v>
                </c:pt>
              </c:numCache>
            </c:numRef>
          </c:val>
          <c:extLst>
            <c:ext xmlns:c16="http://schemas.microsoft.com/office/drawing/2014/chart" uri="{C3380CC4-5D6E-409C-BE32-E72D297353CC}">
              <c16:uniqueId val="{00000007-D1EE-0643-B04D-8DD6BF1058B7}"/>
            </c:ext>
          </c:extLst>
        </c:ser>
        <c:ser>
          <c:idx val="8"/>
          <c:order val="8"/>
          <c:tx>
            <c:strRef>
              <c:f>N!$P$120</c:f>
              <c:strCache>
                <c:ptCount val="1"/>
                <c:pt idx="0">
                  <c:v>Ongelmanratkaisu, ajattelutaidot</c:v>
                </c:pt>
              </c:strCache>
            </c:strRef>
          </c:tx>
          <c:spPr>
            <a:solidFill>
              <a:schemeClr val="accent3">
                <a:lumMod val="60000"/>
              </a:schemeClr>
            </a:solidFill>
            <a:ln>
              <a:noFill/>
            </a:ln>
            <a:effectLst/>
          </c:spPr>
          <c:invertIfNegative val="0"/>
          <c:cat>
            <c:strRef>
              <c:f>N!$Q$111:$R$111</c:f>
              <c:strCache>
                <c:ptCount val="2"/>
                <c:pt idx="0">
                  <c:v>PAL</c:v>
                </c:pt>
                <c:pt idx="1">
                  <c:v>Kaikki</c:v>
                </c:pt>
              </c:strCache>
            </c:strRef>
          </c:cat>
          <c:val>
            <c:numRef>
              <c:f>N!$Q$120:$R$120</c:f>
              <c:numCache>
                <c:formatCode>General</c:formatCode>
                <c:ptCount val="2"/>
                <c:pt idx="0">
                  <c:v>26</c:v>
                </c:pt>
                <c:pt idx="1">
                  <c:v>367</c:v>
                </c:pt>
              </c:numCache>
            </c:numRef>
          </c:val>
          <c:extLst>
            <c:ext xmlns:c16="http://schemas.microsoft.com/office/drawing/2014/chart" uri="{C3380CC4-5D6E-409C-BE32-E72D297353CC}">
              <c16:uniqueId val="{00000008-D1EE-0643-B04D-8DD6BF1058B7}"/>
            </c:ext>
          </c:extLst>
        </c:ser>
        <c:ser>
          <c:idx val="9"/>
          <c:order val="9"/>
          <c:tx>
            <c:strRef>
              <c:f>N!$P$121</c:f>
              <c:strCache>
                <c:ptCount val="1"/>
                <c:pt idx="0">
                  <c:v>Tekoäly</c:v>
                </c:pt>
              </c:strCache>
            </c:strRef>
          </c:tx>
          <c:spPr>
            <a:solidFill>
              <a:schemeClr val="accent4">
                <a:lumMod val="60000"/>
              </a:schemeClr>
            </a:solidFill>
            <a:ln>
              <a:noFill/>
            </a:ln>
            <a:effectLst/>
          </c:spPr>
          <c:invertIfNegative val="0"/>
          <c:cat>
            <c:strRef>
              <c:f>N!$Q$111:$R$111</c:f>
              <c:strCache>
                <c:ptCount val="2"/>
                <c:pt idx="0">
                  <c:v>PAL</c:v>
                </c:pt>
                <c:pt idx="1">
                  <c:v>Kaikki</c:v>
                </c:pt>
              </c:strCache>
            </c:strRef>
          </c:cat>
          <c:val>
            <c:numRef>
              <c:f>N!$Q$121:$R$121</c:f>
              <c:numCache>
                <c:formatCode>General</c:formatCode>
                <c:ptCount val="2"/>
                <c:pt idx="0">
                  <c:v>25</c:v>
                </c:pt>
                <c:pt idx="1">
                  <c:v>389</c:v>
                </c:pt>
              </c:numCache>
            </c:numRef>
          </c:val>
          <c:extLst>
            <c:ext xmlns:c16="http://schemas.microsoft.com/office/drawing/2014/chart" uri="{C3380CC4-5D6E-409C-BE32-E72D297353CC}">
              <c16:uniqueId val="{00000009-D1EE-0643-B04D-8DD6BF1058B7}"/>
            </c:ext>
          </c:extLst>
        </c:ser>
        <c:ser>
          <c:idx val="10"/>
          <c:order val="10"/>
          <c:tx>
            <c:strRef>
              <c:f>N!$P$122</c:f>
              <c:strCache>
                <c:ptCount val="1"/>
                <c:pt idx="0">
                  <c:v>Käytännön osaaminen</c:v>
                </c:pt>
              </c:strCache>
            </c:strRef>
          </c:tx>
          <c:spPr>
            <a:solidFill>
              <a:schemeClr val="accent5">
                <a:lumMod val="60000"/>
              </a:schemeClr>
            </a:solidFill>
            <a:ln>
              <a:noFill/>
            </a:ln>
            <a:effectLst/>
          </c:spPr>
          <c:invertIfNegative val="0"/>
          <c:cat>
            <c:strRef>
              <c:f>N!$Q$111:$R$111</c:f>
              <c:strCache>
                <c:ptCount val="2"/>
                <c:pt idx="0">
                  <c:v>PAL</c:v>
                </c:pt>
                <c:pt idx="1">
                  <c:v>Kaikki</c:v>
                </c:pt>
              </c:strCache>
            </c:strRef>
          </c:cat>
          <c:val>
            <c:numRef>
              <c:f>N!$Q$122:$R$122</c:f>
              <c:numCache>
                <c:formatCode>General</c:formatCode>
                <c:ptCount val="2"/>
                <c:pt idx="0">
                  <c:v>23</c:v>
                </c:pt>
                <c:pt idx="1">
                  <c:v>454</c:v>
                </c:pt>
              </c:numCache>
            </c:numRef>
          </c:val>
          <c:extLst>
            <c:ext xmlns:c16="http://schemas.microsoft.com/office/drawing/2014/chart" uri="{C3380CC4-5D6E-409C-BE32-E72D297353CC}">
              <c16:uniqueId val="{0000000A-D1EE-0643-B04D-8DD6BF1058B7}"/>
            </c:ext>
          </c:extLst>
        </c:ser>
        <c:ser>
          <c:idx val="11"/>
          <c:order val="11"/>
          <c:tx>
            <c:strRef>
              <c:f>N!$P$123</c:f>
              <c:strCache>
                <c:ptCount val="1"/>
                <c:pt idx="0">
                  <c:v>Datan käsittely, analytiikka</c:v>
                </c:pt>
              </c:strCache>
            </c:strRef>
          </c:tx>
          <c:spPr>
            <a:solidFill>
              <a:schemeClr val="accent6">
                <a:lumMod val="60000"/>
              </a:schemeClr>
            </a:solidFill>
            <a:ln>
              <a:noFill/>
            </a:ln>
            <a:effectLst/>
          </c:spPr>
          <c:invertIfNegative val="0"/>
          <c:cat>
            <c:strRef>
              <c:f>N!$Q$111:$R$111</c:f>
              <c:strCache>
                <c:ptCount val="2"/>
                <c:pt idx="0">
                  <c:v>PAL</c:v>
                </c:pt>
                <c:pt idx="1">
                  <c:v>Kaikki</c:v>
                </c:pt>
              </c:strCache>
            </c:strRef>
          </c:cat>
          <c:val>
            <c:numRef>
              <c:f>N!$Q$123:$R$123</c:f>
              <c:numCache>
                <c:formatCode>General</c:formatCode>
                <c:ptCount val="2"/>
                <c:pt idx="0">
                  <c:v>19</c:v>
                </c:pt>
                <c:pt idx="1">
                  <c:v>133</c:v>
                </c:pt>
              </c:numCache>
            </c:numRef>
          </c:val>
          <c:extLst>
            <c:ext xmlns:c16="http://schemas.microsoft.com/office/drawing/2014/chart" uri="{C3380CC4-5D6E-409C-BE32-E72D297353CC}">
              <c16:uniqueId val="{0000000B-D1EE-0643-B04D-8DD6BF1058B7}"/>
            </c:ext>
          </c:extLst>
        </c:ser>
        <c:ser>
          <c:idx val="12"/>
          <c:order val="12"/>
          <c:tx>
            <c:strRef>
              <c:f>N!$P$124</c:f>
              <c:strCache>
                <c:ptCount val="1"/>
                <c:pt idx="0">
                  <c:v>Yrittäjyys</c:v>
                </c:pt>
              </c:strCache>
            </c:strRef>
          </c:tx>
          <c:spPr>
            <a:solidFill>
              <a:schemeClr val="accent1">
                <a:lumMod val="80000"/>
                <a:lumOff val="20000"/>
              </a:schemeClr>
            </a:solidFill>
            <a:ln>
              <a:noFill/>
            </a:ln>
            <a:effectLst/>
          </c:spPr>
          <c:invertIfNegative val="0"/>
          <c:cat>
            <c:strRef>
              <c:f>N!$Q$111:$R$111</c:f>
              <c:strCache>
                <c:ptCount val="2"/>
                <c:pt idx="0">
                  <c:v>PAL</c:v>
                </c:pt>
                <c:pt idx="1">
                  <c:v>Kaikki</c:v>
                </c:pt>
              </c:strCache>
            </c:strRef>
          </c:cat>
          <c:val>
            <c:numRef>
              <c:f>N!$Q$124:$R$124</c:f>
              <c:numCache>
                <c:formatCode>General</c:formatCode>
                <c:ptCount val="2"/>
                <c:pt idx="0">
                  <c:v>18</c:v>
                </c:pt>
                <c:pt idx="1">
                  <c:v>304</c:v>
                </c:pt>
              </c:numCache>
            </c:numRef>
          </c:val>
          <c:extLst>
            <c:ext xmlns:c16="http://schemas.microsoft.com/office/drawing/2014/chart" uri="{C3380CC4-5D6E-409C-BE32-E72D297353CC}">
              <c16:uniqueId val="{0000000C-D1EE-0643-B04D-8DD6BF1058B7}"/>
            </c:ext>
          </c:extLst>
        </c:ser>
        <c:ser>
          <c:idx val="13"/>
          <c:order val="13"/>
          <c:tx>
            <c:strRef>
              <c:f>N!$P$125</c:f>
              <c:strCache>
                <c:ptCount val="1"/>
                <c:pt idx="0">
                  <c:v>Monipuolisuus</c:v>
                </c:pt>
              </c:strCache>
            </c:strRef>
          </c:tx>
          <c:spPr>
            <a:solidFill>
              <a:schemeClr val="accent2">
                <a:lumMod val="80000"/>
                <a:lumOff val="20000"/>
              </a:schemeClr>
            </a:solidFill>
            <a:ln>
              <a:noFill/>
            </a:ln>
            <a:effectLst/>
          </c:spPr>
          <c:invertIfNegative val="0"/>
          <c:cat>
            <c:strRef>
              <c:f>N!$Q$111:$R$111</c:f>
              <c:strCache>
                <c:ptCount val="2"/>
                <c:pt idx="0">
                  <c:v>PAL</c:v>
                </c:pt>
                <c:pt idx="1">
                  <c:v>Kaikki</c:v>
                </c:pt>
              </c:strCache>
            </c:strRef>
          </c:cat>
          <c:val>
            <c:numRef>
              <c:f>N!$Q$125:$R$125</c:f>
              <c:numCache>
                <c:formatCode>General</c:formatCode>
                <c:ptCount val="2"/>
                <c:pt idx="0">
                  <c:v>14</c:v>
                </c:pt>
                <c:pt idx="1">
                  <c:v>111</c:v>
                </c:pt>
              </c:numCache>
            </c:numRef>
          </c:val>
          <c:extLst>
            <c:ext xmlns:c16="http://schemas.microsoft.com/office/drawing/2014/chart" uri="{C3380CC4-5D6E-409C-BE32-E72D297353CC}">
              <c16:uniqueId val="{0000000D-D1EE-0643-B04D-8DD6BF1058B7}"/>
            </c:ext>
          </c:extLst>
        </c:ser>
        <c:ser>
          <c:idx val="14"/>
          <c:order val="14"/>
          <c:tx>
            <c:strRef>
              <c:f>N!$P$126</c:f>
              <c:strCache>
                <c:ptCount val="1"/>
                <c:pt idx="0">
                  <c:v>Stressinhallinta</c:v>
                </c:pt>
              </c:strCache>
            </c:strRef>
          </c:tx>
          <c:spPr>
            <a:solidFill>
              <a:schemeClr val="accent3">
                <a:lumMod val="80000"/>
                <a:lumOff val="20000"/>
              </a:schemeClr>
            </a:solidFill>
            <a:ln>
              <a:noFill/>
            </a:ln>
            <a:effectLst/>
          </c:spPr>
          <c:invertIfNegative val="0"/>
          <c:cat>
            <c:strRef>
              <c:f>N!$Q$111:$R$111</c:f>
              <c:strCache>
                <c:ptCount val="2"/>
                <c:pt idx="0">
                  <c:v>PAL</c:v>
                </c:pt>
                <c:pt idx="1">
                  <c:v>Kaikki</c:v>
                </c:pt>
              </c:strCache>
            </c:strRef>
          </c:cat>
          <c:val>
            <c:numRef>
              <c:f>N!$Q$126:$R$126</c:f>
              <c:numCache>
                <c:formatCode>General</c:formatCode>
                <c:ptCount val="2"/>
                <c:pt idx="0">
                  <c:v>12</c:v>
                </c:pt>
                <c:pt idx="1">
                  <c:v>384</c:v>
                </c:pt>
              </c:numCache>
            </c:numRef>
          </c:val>
          <c:extLst>
            <c:ext xmlns:c16="http://schemas.microsoft.com/office/drawing/2014/chart" uri="{C3380CC4-5D6E-409C-BE32-E72D297353CC}">
              <c16:uniqueId val="{0000000E-D1EE-0643-B04D-8DD6BF1058B7}"/>
            </c:ext>
          </c:extLst>
        </c:ser>
        <c:ser>
          <c:idx val="15"/>
          <c:order val="15"/>
          <c:tx>
            <c:strRef>
              <c:f>N!$P$127</c:f>
              <c:strCache>
                <c:ptCount val="1"/>
                <c:pt idx="0">
                  <c:v>Joustavuus, resilienssi</c:v>
                </c:pt>
              </c:strCache>
            </c:strRef>
          </c:tx>
          <c:spPr>
            <a:solidFill>
              <a:schemeClr val="accent4">
                <a:lumMod val="80000"/>
                <a:lumOff val="20000"/>
              </a:schemeClr>
            </a:solidFill>
            <a:ln>
              <a:noFill/>
            </a:ln>
            <a:effectLst/>
          </c:spPr>
          <c:invertIfNegative val="0"/>
          <c:cat>
            <c:strRef>
              <c:f>N!$Q$111:$R$111</c:f>
              <c:strCache>
                <c:ptCount val="2"/>
                <c:pt idx="0">
                  <c:v>PAL</c:v>
                </c:pt>
                <c:pt idx="1">
                  <c:v>Kaikki</c:v>
                </c:pt>
              </c:strCache>
            </c:strRef>
          </c:cat>
          <c:val>
            <c:numRef>
              <c:f>N!$Q$127:$R$127</c:f>
              <c:numCache>
                <c:formatCode>General</c:formatCode>
                <c:ptCount val="2"/>
                <c:pt idx="0">
                  <c:v>10</c:v>
                </c:pt>
                <c:pt idx="1">
                  <c:v>79</c:v>
                </c:pt>
              </c:numCache>
            </c:numRef>
          </c:val>
          <c:extLst>
            <c:ext xmlns:c16="http://schemas.microsoft.com/office/drawing/2014/chart" uri="{C3380CC4-5D6E-409C-BE32-E72D297353CC}">
              <c16:uniqueId val="{0000000F-D1EE-0643-B04D-8DD6BF1058B7}"/>
            </c:ext>
          </c:extLst>
        </c:ser>
        <c:ser>
          <c:idx val="16"/>
          <c:order val="16"/>
          <c:tx>
            <c:strRef>
              <c:f>N!$P$128</c:f>
              <c:strCache>
                <c:ptCount val="1"/>
                <c:pt idx="0">
                  <c:v>Kestävyys, vastuullisuus</c:v>
                </c:pt>
              </c:strCache>
            </c:strRef>
          </c:tx>
          <c:spPr>
            <a:solidFill>
              <a:schemeClr val="accent5">
                <a:lumMod val="80000"/>
                <a:lumOff val="20000"/>
              </a:schemeClr>
            </a:solidFill>
            <a:ln>
              <a:noFill/>
            </a:ln>
            <a:effectLst/>
          </c:spPr>
          <c:invertIfNegative val="0"/>
          <c:cat>
            <c:strRef>
              <c:f>N!$Q$111:$R$111</c:f>
              <c:strCache>
                <c:ptCount val="2"/>
                <c:pt idx="0">
                  <c:v>PAL</c:v>
                </c:pt>
                <c:pt idx="1">
                  <c:v>Kaikki</c:v>
                </c:pt>
              </c:strCache>
            </c:strRef>
          </c:cat>
          <c:val>
            <c:numRef>
              <c:f>N!$Q$128:$R$128</c:f>
              <c:numCache>
                <c:formatCode>General</c:formatCode>
                <c:ptCount val="2"/>
                <c:pt idx="0">
                  <c:v>8</c:v>
                </c:pt>
                <c:pt idx="1">
                  <c:v>98</c:v>
                </c:pt>
              </c:numCache>
            </c:numRef>
          </c:val>
          <c:extLst>
            <c:ext xmlns:c16="http://schemas.microsoft.com/office/drawing/2014/chart" uri="{C3380CC4-5D6E-409C-BE32-E72D297353CC}">
              <c16:uniqueId val="{00000010-D1EE-0643-B04D-8DD6BF1058B7}"/>
            </c:ext>
          </c:extLst>
        </c:ser>
        <c:ser>
          <c:idx val="17"/>
          <c:order val="17"/>
          <c:tx>
            <c:strRef>
              <c:f>N!$P$129</c:f>
              <c:strCache>
                <c:ptCount val="1"/>
                <c:pt idx="0">
                  <c:v>Ajanhallinta, aikataulutus</c:v>
                </c:pt>
              </c:strCache>
            </c:strRef>
          </c:tx>
          <c:spPr>
            <a:solidFill>
              <a:schemeClr val="accent6">
                <a:lumMod val="80000"/>
                <a:lumOff val="20000"/>
              </a:schemeClr>
            </a:solidFill>
            <a:ln>
              <a:noFill/>
            </a:ln>
            <a:effectLst/>
          </c:spPr>
          <c:invertIfNegative val="0"/>
          <c:cat>
            <c:strRef>
              <c:f>N!$Q$111:$R$111</c:f>
              <c:strCache>
                <c:ptCount val="2"/>
                <c:pt idx="0">
                  <c:v>PAL</c:v>
                </c:pt>
                <c:pt idx="1">
                  <c:v>Kaikki</c:v>
                </c:pt>
              </c:strCache>
            </c:strRef>
          </c:cat>
          <c:val>
            <c:numRef>
              <c:f>N!$Q$129:$R$129</c:f>
              <c:numCache>
                <c:formatCode>General</c:formatCode>
                <c:ptCount val="2"/>
                <c:pt idx="0">
                  <c:v>6</c:v>
                </c:pt>
                <c:pt idx="1">
                  <c:v>149</c:v>
                </c:pt>
              </c:numCache>
            </c:numRef>
          </c:val>
          <c:extLst>
            <c:ext xmlns:c16="http://schemas.microsoft.com/office/drawing/2014/chart" uri="{C3380CC4-5D6E-409C-BE32-E72D297353CC}">
              <c16:uniqueId val="{00000011-D1EE-0643-B04D-8DD6BF1058B7}"/>
            </c:ext>
          </c:extLst>
        </c:ser>
        <c:ser>
          <c:idx val="18"/>
          <c:order val="18"/>
          <c:tx>
            <c:strRef>
              <c:f>N!$P$130</c:f>
              <c:strCache>
                <c:ptCount val="1"/>
                <c:pt idx="0">
                  <c:v>Luovuus</c:v>
                </c:pt>
              </c:strCache>
            </c:strRef>
          </c:tx>
          <c:spPr>
            <a:solidFill>
              <a:schemeClr val="accent1">
                <a:lumMod val="80000"/>
              </a:schemeClr>
            </a:solidFill>
            <a:ln>
              <a:noFill/>
            </a:ln>
            <a:effectLst/>
          </c:spPr>
          <c:invertIfNegative val="0"/>
          <c:cat>
            <c:strRef>
              <c:f>N!$Q$111:$R$111</c:f>
              <c:strCache>
                <c:ptCount val="2"/>
                <c:pt idx="0">
                  <c:v>PAL</c:v>
                </c:pt>
                <c:pt idx="1">
                  <c:v>Kaikki</c:v>
                </c:pt>
              </c:strCache>
            </c:strRef>
          </c:cat>
          <c:val>
            <c:numRef>
              <c:f>N!$Q$130:$R$130</c:f>
              <c:numCache>
                <c:formatCode>General</c:formatCode>
                <c:ptCount val="2"/>
                <c:pt idx="0">
                  <c:v>2</c:v>
                </c:pt>
                <c:pt idx="1">
                  <c:v>37</c:v>
                </c:pt>
              </c:numCache>
            </c:numRef>
          </c:val>
          <c:extLst>
            <c:ext xmlns:c16="http://schemas.microsoft.com/office/drawing/2014/chart" uri="{C3380CC4-5D6E-409C-BE32-E72D297353CC}">
              <c16:uniqueId val="{00000012-D1EE-0643-B04D-8DD6BF1058B7}"/>
            </c:ext>
          </c:extLst>
        </c:ser>
        <c:dLbls>
          <c:showLegendKey val="0"/>
          <c:showVal val="0"/>
          <c:showCatName val="0"/>
          <c:showSerName val="0"/>
          <c:showPercent val="0"/>
          <c:showBubbleSize val="0"/>
        </c:dLbls>
        <c:gapWidth val="150"/>
        <c:overlap val="100"/>
        <c:axId val="763176640"/>
        <c:axId val="2017175712"/>
      </c:barChart>
      <c:catAx>
        <c:axId val="7631766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2017175712"/>
        <c:crosses val="autoZero"/>
        <c:auto val="1"/>
        <c:lblAlgn val="ctr"/>
        <c:lblOffset val="100"/>
        <c:noMultiLvlLbl val="0"/>
      </c:catAx>
      <c:valAx>
        <c:axId val="20171757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763176640"/>
        <c:crosses val="autoZero"/>
        <c:crossBetween val="between"/>
      </c:valAx>
      <c:spPr>
        <a:noFill/>
        <a:ln>
          <a:noFill/>
        </a:ln>
        <a:effectLst/>
      </c:spPr>
    </c:plotArea>
    <c:legend>
      <c:legendPos val="b"/>
      <c:layout>
        <c:manualLayout>
          <c:xMode val="edge"/>
          <c:yMode val="edge"/>
          <c:x val="2.7815329154888703E-4"/>
          <c:y val="0.59362851722036081"/>
          <c:w val="0.99684240711154803"/>
          <c:h val="0.391503805110891"/>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i-FI"/>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N!$P$137</c:f>
              <c:strCache>
                <c:ptCount val="1"/>
                <c:pt idx="0">
                  <c:v>Tietotekniikka, ohjelmistot, ohjelmointi</c:v>
                </c:pt>
              </c:strCache>
            </c:strRef>
          </c:tx>
          <c:spPr>
            <a:solidFill>
              <a:schemeClr val="accent1"/>
            </a:solidFill>
            <a:ln>
              <a:noFill/>
            </a:ln>
            <a:effectLst/>
          </c:spPr>
          <c:invertIfNegative val="0"/>
          <c:cat>
            <c:strRef>
              <c:f>N!$Q$136:$R$136</c:f>
              <c:strCache>
                <c:ptCount val="2"/>
                <c:pt idx="0">
                  <c:v>Tekniikan alat</c:v>
                </c:pt>
                <c:pt idx="1">
                  <c:v>Muut alat</c:v>
                </c:pt>
              </c:strCache>
            </c:strRef>
          </c:cat>
          <c:val>
            <c:numRef>
              <c:f>N!$Q$137:$R$137</c:f>
              <c:numCache>
                <c:formatCode>General</c:formatCode>
                <c:ptCount val="2"/>
                <c:pt idx="0">
                  <c:v>172</c:v>
                </c:pt>
                <c:pt idx="1">
                  <c:v>513</c:v>
                </c:pt>
              </c:numCache>
            </c:numRef>
          </c:val>
          <c:extLst>
            <c:ext xmlns:c16="http://schemas.microsoft.com/office/drawing/2014/chart" uri="{C3380CC4-5D6E-409C-BE32-E72D297353CC}">
              <c16:uniqueId val="{00000000-F97F-874C-B48B-11472447E7B7}"/>
            </c:ext>
          </c:extLst>
        </c:ser>
        <c:ser>
          <c:idx val="1"/>
          <c:order val="1"/>
          <c:tx>
            <c:strRef>
              <c:f>N!$P$138</c:f>
              <c:strCache>
                <c:ptCount val="1"/>
                <c:pt idx="0">
                  <c:v>Johtaminen, esihenkilötaidot</c:v>
                </c:pt>
              </c:strCache>
            </c:strRef>
          </c:tx>
          <c:spPr>
            <a:solidFill>
              <a:schemeClr val="accent2"/>
            </a:solidFill>
            <a:ln>
              <a:noFill/>
            </a:ln>
            <a:effectLst/>
          </c:spPr>
          <c:invertIfNegative val="0"/>
          <c:cat>
            <c:strRef>
              <c:f>N!$Q$136:$R$136</c:f>
              <c:strCache>
                <c:ptCount val="2"/>
                <c:pt idx="0">
                  <c:v>Tekniikan alat</c:v>
                </c:pt>
                <c:pt idx="1">
                  <c:v>Muut alat</c:v>
                </c:pt>
              </c:strCache>
            </c:strRef>
          </c:cat>
          <c:val>
            <c:numRef>
              <c:f>N!$Q$138:$R$138</c:f>
              <c:numCache>
                <c:formatCode>General</c:formatCode>
                <c:ptCount val="2"/>
                <c:pt idx="0">
                  <c:v>140</c:v>
                </c:pt>
                <c:pt idx="1">
                  <c:v>528</c:v>
                </c:pt>
              </c:numCache>
            </c:numRef>
          </c:val>
          <c:extLst>
            <c:ext xmlns:c16="http://schemas.microsoft.com/office/drawing/2014/chart" uri="{C3380CC4-5D6E-409C-BE32-E72D297353CC}">
              <c16:uniqueId val="{00000001-F97F-874C-B48B-11472447E7B7}"/>
            </c:ext>
          </c:extLst>
        </c:ser>
        <c:ser>
          <c:idx val="2"/>
          <c:order val="2"/>
          <c:tx>
            <c:strRef>
              <c:f>N!$P$139</c:f>
              <c:strCache>
                <c:ptCount val="1"/>
                <c:pt idx="0">
                  <c:v>Viestintä, vuorovaikutus</c:v>
                </c:pt>
              </c:strCache>
            </c:strRef>
          </c:tx>
          <c:spPr>
            <a:solidFill>
              <a:schemeClr val="accent3"/>
            </a:solidFill>
            <a:ln>
              <a:noFill/>
            </a:ln>
            <a:effectLst/>
          </c:spPr>
          <c:invertIfNegative val="0"/>
          <c:cat>
            <c:strRef>
              <c:f>N!$Q$136:$R$136</c:f>
              <c:strCache>
                <c:ptCount val="2"/>
                <c:pt idx="0">
                  <c:v>Tekniikan alat</c:v>
                </c:pt>
                <c:pt idx="1">
                  <c:v>Muut alat</c:v>
                </c:pt>
              </c:strCache>
            </c:strRef>
          </c:cat>
          <c:val>
            <c:numRef>
              <c:f>N!$Q$139:$R$139</c:f>
              <c:numCache>
                <c:formatCode>General</c:formatCode>
                <c:ptCount val="2"/>
                <c:pt idx="0">
                  <c:v>126</c:v>
                </c:pt>
                <c:pt idx="1">
                  <c:v>706</c:v>
                </c:pt>
              </c:numCache>
            </c:numRef>
          </c:val>
          <c:extLst>
            <c:ext xmlns:c16="http://schemas.microsoft.com/office/drawing/2014/chart" uri="{C3380CC4-5D6E-409C-BE32-E72D297353CC}">
              <c16:uniqueId val="{00000002-F97F-874C-B48B-11472447E7B7}"/>
            </c:ext>
          </c:extLst>
        </c:ser>
        <c:ser>
          <c:idx val="3"/>
          <c:order val="3"/>
          <c:tx>
            <c:strRef>
              <c:f>N!$P$140</c:f>
              <c:strCache>
                <c:ptCount val="1"/>
                <c:pt idx="0">
                  <c:v>Käytännön osaaminen</c:v>
                </c:pt>
              </c:strCache>
            </c:strRef>
          </c:tx>
          <c:spPr>
            <a:solidFill>
              <a:schemeClr val="accent4"/>
            </a:solidFill>
            <a:ln>
              <a:noFill/>
            </a:ln>
            <a:effectLst/>
          </c:spPr>
          <c:invertIfNegative val="0"/>
          <c:cat>
            <c:strRef>
              <c:f>N!$Q$136:$R$136</c:f>
              <c:strCache>
                <c:ptCount val="2"/>
                <c:pt idx="0">
                  <c:v>Tekniikan alat</c:v>
                </c:pt>
                <c:pt idx="1">
                  <c:v>Muut alat</c:v>
                </c:pt>
              </c:strCache>
            </c:strRef>
          </c:cat>
          <c:val>
            <c:numRef>
              <c:f>N!$Q$140:$R$140</c:f>
              <c:numCache>
                <c:formatCode>General</c:formatCode>
                <c:ptCount val="2"/>
                <c:pt idx="0">
                  <c:v>109</c:v>
                </c:pt>
                <c:pt idx="1">
                  <c:v>368</c:v>
                </c:pt>
              </c:numCache>
            </c:numRef>
          </c:val>
          <c:extLst>
            <c:ext xmlns:c16="http://schemas.microsoft.com/office/drawing/2014/chart" uri="{C3380CC4-5D6E-409C-BE32-E72D297353CC}">
              <c16:uniqueId val="{00000003-F97F-874C-B48B-11472447E7B7}"/>
            </c:ext>
          </c:extLst>
        </c:ser>
        <c:ser>
          <c:idx val="4"/>
          <c:order val="4"/>
          <c:tx>
            <c:strRef>
              <c:f>N!$P$141</c:f>
              <c:strCache>
                <c:ptCount val="1"/>
                <c:pt idx="0">
                  <c:v>Ongelmanratkaisu, ajattelutaidot</c:v>
                </c:pt>
              </c:strCache>
            </c:strRef>
          </c:tx>
          <c:spPr>
            <a:solidFill>
              <a:schemeClr val="accent5"/>
            </a:solidFill>
            <a:ln>
              <a:noFill/>
            </a:ln>
            <a:effectLst/>
          </c:spPr>
          <c:invertIfNegative val="0"/>
          <c:cat>
            <c:strRef>
              <c:f>N!$Q$136:$R$136</c:f>
              <c:strCache>
                <c:ptCount val="2"/>
                <c:pt idx="0">
                  <c:v>Tekniikan alat</c:v>
                </c:pt>
                <c:pt idx="1">
                  <c:v>Muut alat</c:v>
                </c:pt>
              </c:strCache>
            </c:strRef>
          </c:cat>
          <c:val>
            <c:numRef>
              <c:f>N!$Q$141:$R$141</c:f>
              <c:numCache>
                <c:formatCode>General</c:formatCode>
                <c:ptCount val="2"/>
                <c:pt idx="0">
                  <c:v>106</c:v>
                </c:pt>
                <c:pt idx="1">
                  <c:v>287</c:v>
                </c:pt>
              </c:numCache>
            </c:numRef>
          </c:val>
          <c:extLst>
            <c:ext xmlns:c16="http://schemas.microsoft.com/office/drawing/2014/chart" uri="{C3380CC4-5D6E-409C-BE32-E72D297353CC}">
              <c16:uniqueId val="{00000004-F97F-874C-B48B-11472447E7B7}"/>
            </c:ext>
          </c:extLst>
        </c:ser>
        <c:ser>
          <c:idx val="5"/>
          <c:order val="5"/>
          <c:tx>
            <c:strRef>
              <c:f>N!$P$142</c:f>
              <c:strCache>
                <c:ptCount val="1"/>
                <c:pt idx="0">
                  <c:v>Tekoäly</c:v>
                </c:pt>
              </c:strCache>
            </c:strRef>
          </c:tx>
          <c:spPr>
            <a:solidFill>
              <a:schemeClr val="accent6"/>
            </a:solidFill>
            <a:ln>
              <a:noFill/>
            </a:ln>
            <a:effectLst/>
          </c:spPr>
          <c:invertIfNegative val="0"/>
          <c:cat>
            <c:strRef>
              <c:f>N!$Q$136:$R$136</c:f>
              <c:strCache>
                <c:ptCount val="2"/>
                <c:pt idx="0">
                  <c:v>Tekniikan alat</c:v>
                </c:pt>
                <c:pt idx="1">
                  <c:v>Muut alat</c:v>
                </c:pt>
              </c:strCache>
            </c:strRef>
          </c:cat>
          <c:val>
            <c:numRef>
              <c:f>N!$Q$142:$R$142</c:f>
              <c:numCache>
                <c:formatCode>General</c:formatCode>
                <c:ptCount val="2"/>
                <c:pt idx="0">
                  <c:v>89</c:v>
                </c:pt>
                <c:pt idx="1">
                  <c:v>325</c:v>
                </c:pt>
              </c:numCache>
            </c:numRef>
          </c:val>
          <c:extLst>
            <c:ext xmlns:c16="http://schemas.microsoft.com/office/drawing/2014/chart" uri="{C3380CC4-5D6E-409C-BE32-E72D297353CC}">
              <c16:uniqueId val="{00000005-F97F-874C-B48B-11472447E7B7}"/>
            </c:ext>
          </c:extLst>
        </c:ser>
        <c:ser>
          <c:idx val="6"/>
          <c:order val="6"/>
          <c:tx>
            <c:strRef>
              <c:f>N!$P$143</c:f>
              <c:strCache>
                <c:ptCount val="1"/>
                <c:pt idx="0">
                  <c:v>Markkinointi, budjetointi, liiketalous</c:v>
                </c:pt>
              </c:strCache>
            </c:strRef>
          </c:tx>
          <c:spPr>
            <a:solidFill>
              <a:schemeClr val="accent1">
                <a:lumMod val="60000"/>
              </a:schemeClr>
            </a:solidFill>
            <a:ln>
              <a:noFill/>
            </a:ln>
            <a:effectLst/>
          </c:spPr>
          <c:invertIfNegative val="0"/>
          <c:cat>
            <c:strRef>
              <c:f>N!$Q$136:$R$136</c:f>
              <c:strCache>
                <c:ptCount val="2"/>
                <c:pt idx="0">
                  <c:v>Tekniikan alat</c:v>
                </c:pt>
                <c:pt idx="1">
                  <c:v>Muut alat</c:v>
                </c:pt>
              </c:strCache>
            </c:strRef>
          </c:cat>
          <c:val>
            <c:numRef>
              <c:f>N!$Q$143:$R$143</c:f>
              <c:numCache>
                <c:formatCode>General</c:formatCode>
                <c:ptCount val="2"/>
                <c:pt idx="0">
                  <c:v>77</c:v>
                </c:pt>
                <c:pt idx="1">
                  <c:v>371</c:v>
                </c:pt>
              </c:numCache>
            </c:numRef>
          </c:val>
          <c:extLst>
            <c:ext xmlns:c16="http://schemas.microsoft.com/office/drawing/2014/chart" uri="{C3380CC4-5D6E-409C-BE32-E72D297353CC}">
              <c16:uniqueId val="{00000006-F97F-874C-B48B-11472447E7B7}"/>
            </c:ext>
          </c:extLst>
        </c:ser>
        <c:ser>
          <c:idx val="7"/>
          <c:order val="7"/>
          <c:tx>
            <c:strRef>
              <c:f>N!$P$144</c:f>
              <c:strCache>
                <c:ptCount val="1"/>
                <c:pt idx="0">
                  <c:v>Kielitaito</c:v>
                </c:pt>
              </c:strCache>
            </c:strRef>
          </c:tx>
          <c:spPr>
            <a:solidFill>
              <a:schemeClr val="accent2">
                <a:lumMod val="60000"/>
              </a:schemeClr>
            </a:solidFill>
            <a:ln>
              <a:noFill/>
            </a:ln>
            <a:effectLst/>
          </c:spPr>
          <c:invertIfNegative val="0"/>
          <c:cat>
            <c:strRef>
              <c:f>N!$Q$136:$R$136</c:f>
              <c:strCache>
                <c:ptCount val="2"/>
                <c:pt idx="0">
                  <c:v>Tekniikan alat</c:v>
                </c:pt>
                <c:pt idx="1">
                  <c:v>Muut alat</c:v>
                </c:pt>
              </c:strCache>
            </c:strRef>
          </c:cat>
          <c:val>
            <c:numRef>
              <c:f>N!$Q$144:$R$144</c:f>
              <c:numCache>
                <c:formatCode>General</c:formatCode>
                <c:ptCount val="2"/>
                <c:pt idx="0">
                  <c:v>76</c:v>
                </c:pt>
                <c:pt idx="1">
                  <c:v>245</c:v>
                </c:pt>
              </c:numCache>
            </c:numRef>
          </c:val>
          <c:extLst>
            <c:ext xmlns:c16="http://schemas.microsoft.com/office/drawing/2014/chart" uri="{C3380CC4-5D6E-409C-BE32-E72D297353CC}">
              <c16:uniqueId val="{00000007-F97F-874C-B48B-11472447E7B7}"/>
            </c:ext>
          </c:extLst>
        </c:ser>
        <c:ser>
          <c:idx val="8"/>
          <c:order val="8"/>
          <c:tx>
            <c:strRef>
              <c:f>N!$P$145</c:f>
              <c:strCache>
                <c:ptCount val="1"/>
                <c:pt idx="0">
                  <c:v>Ihmisten kohtaaminen, asiakastyö</c:v>
                </c:pt>
              </c:strCache>
            </c:strRef>
          </c:tx>
          <c:spPr>
            <a:solidFill>
              <a:schemeClr val="accent3">
                <a:lumMod val="60000"/>
              </a:schemeClr>
            </a:solidFill>
            <a:ln>
              <a:noFill/>
            </a:ln>
            <a:effectLst/>
          </c:spPr>
          <c:invertIfNegative val="0"/>
          <c:cat>
            <c:strRef>
              <c:f>N!$Q$136:$R$136</c:f>
              <c:strCache>
                <c:ptCount val="2"/>
                <c:pt idx="0">
                  <c:v>Tekniikan alat</c:v>
                </c:pt>
                <c:pt idx="1">
                  <c:v>Muut alat</c:v>
                </c:pt>
              </c:strCache>
            </c:strRef>
          </c:cat>
          <c:val>
            <c:numRef>
              <c:f>N!$Q$145:$R$145</c:f>
              <c:numCache>
                <c:formatCode>General</c:formatCode>
                <c:ptCount val="2"/>
                <c:pt idx="0">
                  <c:v>69</c:v>
                </c:pt>
                <c:pt idx="1">
                  <c:v>516</c:v>
                </c:pt>
              </c:numCache>
            </c:numRef>
          </c:val>
          <c:extLst>
            <c:ext xmlns:c16="http://schemas.microsoft.com/office/drawing/2014/chart" uri="{C3380CC4-5D6E-409C-BE32-E72D297353CC}">
              <c16:uniqueId val="{00000008-F97F-874C-B48B-11472447E7B7}"/>
            </c:ext>
          </c:extLst>
        </c:ser>
        <c:ser>
          <c:idx val="9"/>
          <c:order val="9"/>
          <c:tx>
            <c:strRef>
              <c:f>N!$P$146</c:f>
              <c:strCache>
                <c:ptCount val="1"/>
                <c:pt idx="0">
                  <c:v>Verkostot, verkostoituminen</c:v>
                </c:pt>
              </c:strCache>
            </c:strRef>
          </c:tx>
          <c:spPr>
            <a:solidFill>
              <a:schemeClr val="accent4">
                <a:lumMod val="60000"/>
              </a:schemeClr>
            </a:solidFill>
            <a:ln>
              <a:noFill/>
            </a:ln>
            <a:effectLst/>
          </c:spPr>
          <c:invertIfNegative val="0"/>
          <c:cat>
            <c:strRef>
              <c:f>N!$Q$136:$R$136</c:f>
              <c:strCache>
                <c:ptCount val="2"/>
                <c:pt idx="0">
                  <c:v>Tekniikan alat</c:v>
                </c:pt>
                <c:pt idx="1">
                  <c:v>Muut alat</c:v>
                </c:pt>
              </c:strCache>
            </c:strRef>
          </c:cat>
          <c:val>
            <c:numRef>
              <c:f>N!$Q$146:$R$146</c:f>
              <c:numCache>
                <c:formatCode>General</c:formatCode>
                <c:ptCount val="2"/>
                <c:pt idx="0">
                  <c:v>64</c:v>
                </c:pt>
                <c:pt idx="1">
                  <c:v>435</c:v>
                </c:pt>
              </c:numCache>
            </c:numRef>
          </c:val>
          <c:extLst>
            <c:ext xmlns:c16="http://schemas.microsoft.com/office/drawing/2014/chart" uri="{C3380CC4-5D6E-409C-BE32-E72D297353CC}">
              <c16:uniqueId val="{00000009-F97F-874C-B48B-11472447E7B7}"/>
            </c:ext>
          </c:extLst>
        </c:ser>
        <c:ser>
          <c:idx val="10"/>
          <c:order val="10"/>
          <c:tx>
            <c:strRef>
              <c:f>N!$P$147</c:f>
              <c:strCache>
                <c:ptCount val="1"/>
                <c:pt idx="0">
                  <c:v>Stressinhallinta</c:v>
                </c:pt>
              </c:strCache>
            </c:strRef>
          </c:tx>
          <c:spPr>
            <a:solidFill>
              <a:schemeClr val="accent5">
                <a:lumMod val="60000"/>
              </a:schemeClr>
            </a:solidFill>
            <a:ln>
              <a:noFill/>
            </a:ln>
            <a:effectLst/>
          </c:spPr>
          <c:invertIfNegative val="0"/>
          <c:cat>
            <c:strRef>
              <c:f>N!$Q$136:$R$136</c:f>
              <c:strCache>
                <c:ptCount val="2"/>
                <c:pt idx="0">
                  <c:v>Tekniikan alat</c:v>
                </c:pt>
                <c:pt idx="1">
                  <c:v>Muut alat</c:v>
                </c:pt>
              </c:strCache>
            </c:strRef>
          </c:cat>
          <c:val>
            <c:numRef>
              <c:f>N!$Q$147:$R$147</c:f>
              <c:numCache>
                <c:formatCode>General</c:formatCode>
                <c:ptCount val="2"/>
                <c:pt idx="0">
                  <c:v>59</c:v>
                </c:pt>
                <c:pt idx="1">
                  <c:v>337</c:v>
                </c:pt>
              </c:numCache>
            </c:numRef>
          </c:val>
          <c:extLst>
            <c:ext xmlns:c16="http://schemas.microsoft.com/office/drawing/2014/chart" uri="{C3380CC4-5D6E-409C-BE32-E72D297353CC}">
              <c16:uniqueId val="{0000000A-F97F-874C-B48B-11472447E7B7}"/>
            </c:ext>
          </c:extLst>
        </c:ser>
        <c:ser>
          <c:idx val="11"/>
          <c:order val="11"/>
          <c:tx>
            <c:strRef>
              <c:f>N!$P$148</c:f>
              <c:strCache>
                <c:ptCount val="1"/>
                <c:pt idx="0">
                  <c:v>Itseohjautuvuus, oma-aloitteisuus</c:v>
                </c:pt>
              </c:strCache>
            </c:strRef>
          </c:tx>
          <c:spPr>
            <a:solidFill>
              <a:schemeClr val="accent6">
                <a:lumMod val="60000"/>
              </a:schemeClr>
            </a:solidFill>
            <a:ln>
              <a:noFill/>
            </a:ln>
            <a:effectLst/>
          </c:spPr>
          <c:invertIfNegative val="0"/>
          <c:cat>
            <c:strRef>
              <c:f>N!$Q$136:$R$136</c:f>
              <c:strCache>
                <c:ptCount val="2"/>
                <c:pt idx="0">
                  <c:v>Tekniikan alat</c:v>
                </c:pt>
                <c:pt idx="1">
                  <c:v>Muut alat</c:v>
                </c:pt>
              </c:strCache>
            </c:strRef>
          </c:cat>
          <c:val>
            <c:numRef>
              <c:f>N!$Q$148:$R$148</c:f>
              <c:numCache>
                <c:formatCode>General</c:formatCode>
                <c:ptCount val="2"/>
                <c:pt idx="0">
                  <c:v>59</c:v>
                </c:pt>
                <c:pt idx="1">
                  <c:v>296</c:v>
                </c:pt>
              </c:numCache>
            </c:numRef>
          </c:val>
          <c:extLst>
            <c:ext xmlns:c16="http://schemas.microsoft.com/office/drawing/2014/chart" uri="{C3380CC4-5D6E-409C-BE32-E72D297353CC}">
              <c16:uniqueId val="{0000000B-F97F-874C-B48B-11472447E7B7}"/>
            </c:ext>
          </c:extLst>
        </c:ser>
        <c:ser>
          <c:idx val="12"/>
          <c:order val="12"/>
          <c:tx>
            <c:strRef>
              <c:f>N!$P$149</c:f>
              <c:strCache>
                <c:ptCount val="1"/>
                <c:pt idx="0">
                  <c:v>Projektityö</c:v>
                </c:pt>
              </c:strCache>
            </c:strRef>
          </c:tx>
          <c:spPr>
            <a:solidFill>
              <a:schemeClr val="accent1">
                <a:lumMod val="80000"/>
                <a:lumOff val="20000"/>
              </a:schemeClr>
            </a:solidFill>
            <a:ln>
              <a:noFill/>
            </a:ln>
            <a:effectLst/>
          </c:spPr>
          <c:invertIfNegative val="0"/>
          <c:cat>
            <c:strRef>
              <c:f>N!$Q$136:$R$136</c:f>
              <c:strCache>
                <c:ptCount val="2"/>
                <c:pt idx="0">
                  <c:v>Tekniikan alat</c:v>
                </c:pt>
                <c:pt idx="1">
                  <c:v>Muut alat</c:v>
                </c:pt>
              </c:strCache>
            </c:strRef>
          </c:cat>
          <c:val>
            <c:numRef>
              <c:f>N!$Q$149:$R$149</c:f>
              <c:numCache>
                <c:formatCode>General</c:formatCode>
                <c:ptCount val="2"/>
                <c:pt idx="0">
                  <c:v>53</c:v>
                </c:pt>
                <c:pt idx="1">
                  <c:v>124</c:v>
                </c:pt>
              </c:numCache>
            </c:numRef>
          </c:val>
          <c:extLst>
            <c:ext xmlns:c16="http://schemas.microsoft.com/office/drawing/2014/chart" uri="{C3380CC4-5D6E-409C-BE32-E72D297353CC}">
              <c16:uniqueId val="{0000000C-F97F-874C-B48B-11472447E7B7}"/>
            </c:ext>
          </c:extLst>
        </c:ser>
        <c:ser>
          <c:idx val="13"/>
          <c:order val="13"/>
          <c:tx>
            <c:strRef>
              <c:f>N!$P$150</c:f>
              <c:strCache>
                <c:ptCount val="1"/>
                <c:pt idx="0">
                  <c:v>Ajanhallinta, aikataulutus</c:v>
                </c:pt>
              </c:strCache>
            </c:strRef>
          </c:tx>
          <c:spPr>
            <a:solidFill>
              <a:schemeClr val="accent2">
                <a:lumMod val="80000"/>
                <a:lumOff val="20000"/>
              </a:schemeClr>
            </a:solidFill>
            <a:ln>
              <a:noFill/>
            </a:ln>
            <a:effectLst/>
          </c:spPr>
          <c:invertIfNegative val="0"/>
          <c:cat>
            <c:strRef>
              <c:f>N!$Q$136:$R$136</c:f>
              <c:strCache>
                <c:ptCount val="2"/>
                <c:pt idx="0">
                  <c:v>Tekniikan alat</c:v>
                </c:pt>
                <c:pt idx="1">
                  <c:v>Muut alat</c:v>
                </c:pt>
              </c:strCache>
            </c:strRef>
          </c:cat>
          <c:val>
            <c:numRef>
              <c:f>N!$Q$150:$R$150</c:f>
              <c:numCache>
                <c:formatCode>General</c:formatCode>
                <c:ptCount val="2"/>
                <c:pt idx="0">
                  <c:v>52</c:v>
                </c:pt>
                <c:pt idx="1">
                  <c:v>103</c:v>
                </c:pt>
              </c:numCache>
            </c:numRef>
          </c:val>
          <c:extLst>
            <c:ext xmlns:c16="http://schemas.microsoft.com/office/drawing/2014/chart" uri="{C3380CC4-5D6E-409C-BE32-E72D297353CC}">
              <c16:uniqueId val="{0000000D-F97F-874C-B48B-11472447E7B7}"/>
            </c:ext>
          </c:extLst>
        </c:ser>
        <c:ser>
          <c:idx val="14"/>
          <c:order val="14"/>
          <c:tx>
            <c:strRef>
              <c:f>N!$P$151</c:f>
              <c:strCache>
                <c:ptCount val="1"/>
                <c:pt idx="0">
                  <c:v>Yrittäjyys</c:v>
                </c:pt>
              </c:strCache>
            </c:strRef>
          </c:tx>
          <c:spPr>
            <a:solidFill>
              <a:schemeClr val="accent3">
                <a:lumMod val="80000"/>
                <a:lumOff val="20000"/>
              </a:schemeClr>
            </a:solidFill>
            <a:ln>
              <a:noFill/>
            </a:ln>
            <a:effectLst/>
          </c:spPr>
          <c:invertIfNegative val="0"/>
          <c:cat>
            <c:strRef>
              <c:f>N!$Q$136:$R$136</c:f>
              <c:strCache>
                <c:ptCount val="2"/>
                <c:pt idx="0">
                  <c:v>Tekniikan alat</c:v>
                </c:pt>
                <c:pt idx="1">
                  <c:v>Muut alat</c:v>
                </c:pt>
              </c:strCache>
            </c:strRef>
          </c:cat>
          <c:val>
            <c:numRef>
              <c:f>N!$Q$151:$R$151</c:f>
              <c:numCache>
                <c:formatCode>General</c:formatCode>
                <c:ptCount val="2"/>
                <c:pt idx="0">
                  <c:v>51</c:v>
                </c:pt>
                <c:pt idx="1">
                  <c:v>271</c:v>
                </c:pt>
              </c:numCache>
            </c:numRef>
          </c:val>
          <c:extLst>
            <c:ext xmlns:c16="http://schemas.microsoft.com/office/drawing/2014/chart" uri="{C3380CC4-5D6E-409C-BE32-E72D297353CC}">
              <c16:uniqueId val="{0000000E-F97F-874C-B48B-11472447E7B7}"/>
            </c:ext>
          </c:extLst>
        </c:ser>
        <c:ser>
          <c:idx val="15"/>
          <c:order val="15"/>
          <c:tx>
            <c:strRef>
              <c:f>N!$P$152</c:f>
              <c:strCache>
                <c:ptCount val="1"/>
                <c:pt idx="0">
                  <c:v>Datan käsittely, analytiikka</c:v>
                </c:pt>
              </c:strCache>
            </c:strRef>
          </c:tx>
          <c:spPr>
            <a:solidFill>
              <a:schemeClr val="accent4">
                <a:lumMod val="80000"/>
                <a:lumOff val="20000"/>
              </a:schemeClr>
            </a:solidFill>
            <a:ln>
              <a:noFill/>
            </a:ln>
            <a:effectLst/>
          </c:spPr>
          <c:invertIfNegative val="0"/>
          <c:cat>
            <c:strRef>
              <c:f>N!$Q$136:$R$136</c:f>
              <c:strCache>
                <c:ptCount val="2"/>
                <c:pt idx="0">
                  <c:v>Tekniikan alat</c:v>
                </c:pt>
                <c:pt idx="1">
                  <c:v>Muut alat</c:v>
                </c:pt>
              </c:strCache>
            </c:strRef>
          </c:cat>
          <c:val>
            <c:numRef>
              <c:f>N!$Q$152:$R$152</c:f>
              <c:numCache>
                <c:formatCode>General</c:formatCode>
                <c:ptCount val="2"/>
                <c:pt idx="0">
                  <c:v>38</c:v>
                </c:pt>
                <c:pt idx="1">
                  <c:v>114</c:v>
                </c:pt>
              </c:numCache>
            </c:numRef>
          </c:val>
          <c:extLst>
            <c:ext xmlns:c16="http://schemas.microsoft.com/office/drawing/2014/chart" uri="{C3380CC4-5D6E-409C-BE32-E72D297353CC}">
              <c16:uniqueId val="{0000000F-F97F-874C-B48B-11472447E7B7}"/>
            </c:ext>
          </c:extLst>
        </c:ser>
        <c:ser>
          <c:idx val="16"/>
          <c:order val="16"/>
          <c:tx>
            <c:strRef>
              <c:f>N!$P$153</c:f>
              <c:strCache>
                <c:ptCount val="1"/>
                <c:pt idx="0">
                  <c:v>Monipuolisuus</c:v>
                </c:pt>
              </c:strCache>
            </c:strRef>
          </c:tx>
          <c:spPr>
            <a:solidFill>
              <a:schemeClr val="accent5">
                <a:lumMod val="80000"/>
                <a:lumOff val="20000"/>
              </a:schemeClr>
            </a:solidFill>
            <a:ln>
              <a:noFill/>
            </a:ln>
            <a:effectLst/>
          </c:spPr>
          <c:invertIfNegative val="0"/>
          <c:cat>
            <c:strRef>
              <c:f>N!$Q$136:$R$136</c:f>
              <c:strCache>
                <c:ptCount val="2"/>
                <c:pt idx="0">
                  <c:v>Tekniikan alat</c:v>
                </c:pt>
                <c:pt idx="1">
                  <c:v>Muut alat</c:v>
                </c:pt>
              </c:strCache>
            </c:strRef>
          </c:cat>
          <c:val>
            <c:numRef>
              <c:f>N!$Q$153:$R$153</c:f>
              <c:numCache>
                <c:formatCode>General</c:formatCode>
                <c:ptCount val="2"/>
                <c:pt idx="0">
                  <c:v>24</c:v>
                </c:pt>
                <c:pt idx="1">
                  <c:v>101</c:v>
                </c:pt>
              </c:numCache>
            </c:numRef>
          </c:val>
          <c:extLst>
            <c:ext xmlns:c16="http://schemas.microsoft.com/office/drawing/2014/chart" uri="{C3380CC4-5D6E-409C-BE32-E72D297353CC}">
              <c16:uniqueId val="{00000010-F97F-874C-B48B-11472447E7B7}"/>
            </c:ext>
          </c:extLst>
        </c:ser>
        <c:ser>
          <c:idx val="17"/>
          <c:order val="17"/>
          <c:tx>
            <c:strRef>
              <c:f>N!$P$154</c:f>
              <c:strCache>
                <c:ptCount val="1"/>
                <c:pt idx="0">
                  <c:v>Kestävyys, vastuullisuus</c:v>
                </c:pt>
              </c:strCache>
            </c:strRef>
          </c:tx>
          <c:spPr>
            <a:solidFill>
              <a:schemeClr val="accent6">
                <a:lumMod val="80000"/>
                <a:lumOff val="20000"/>
              </a:schemeClr>
            </a:solidFill>
            <a:ln>
              <a:noFill/>
            </a:ln>
            <a:effectLst/>
          </c:spPr>
          <c:invertIfNegative val="0"/>
          <c:cat>
            <c:strRef>
              <c:f>N!$Q$136:$R$136</c:f>
              <c:strCache>
                <c:ptCount val="2"/>
                <c:pt idx="0">
                  <c:v>Tekniikan alat</c:v>
                </c:pt>
                <c:pt idx="1">
                  <c:v>Muut alat</c:v>
                </c:pt>
              </c:strCache>
            </c:strRef>
          </c:cat>
          <c:val>
            <c:numRef>
              <c:f>N!$Q$154:$R$154</c:f>
              <c:numCache>
                <c:formatCode>General</c:formatCode>
                <c:ptCount val="2"/>
                <c:pt idx="0">
                  <c:v>23</c:v>
                </c:pt>
                <c:pt idx="1">
                  <c:v>83</c:v>
                </c:pt>
              </c:numCache>
            </c:numRef>
          </c:val>
          <c:extLst>
            <c:ext xmlns:c16="http://schemas.microsoft.com/office/drawing/2014/chart" uri="{C3380CC4-5D6E-409C-BE32-E72D297353CC}">
              <c16:uniqueId val="{00000011-F97F-874C-B48B-11472447E7B7}"/>
            </c:ext>
          </c:extLst>
        </c:ser>
        <c:ser>
          <c:idx val="18"/>
          <c:order val="18"/>
          <c:tx>
            <c:strRef>
              <c:f>N!$P$155</c:f>
              <c:strCache>
                <c:ptCount val="1"/>
                <c:pt idx="0">
                  <c:v>Joustavuus, resilienssi</c:v>
                </c:pt>
              </c:strCache>
            </c:strRef>
          </c:tx>
          <c:spPr>
            <a:solidFill>
              <a:schemeClr val="accent1">
                <a:lumMod val="80000"/>
              </a:schemeClr>
            </a:solidFill>
            <a:ln>
              <a:noFill/>
            </a:ln>
            <a:effectLst/>
          </c:spPr>
          <c:invertIfNegative val="0"/>
          <c:cat>
            <c:strRef>
              <c:f>N!$Q$136:$R$136</c:f>
              <c:strCache>
                <c:ptCount val="2"/>
                <c:pt idx="0">
                  <c:v>Tekniikan alat</c:v>
                </c:pt>
                <c:pt idx="1">
                  <c:v>Muut alat</c:v>
                </c:pt>
              </c:strCache>
            </c:strRef>
          </c:cat>
          <c:val>
            <c:numRef>
              <c:f>N!$Q$155:$R$155</c:f>
              <c:numCache>
                <c:formatCode>General</c:formatCode>
                <c:ptCount val="2"/>
                <c:pt idx="0">
                  <c:v>7</c:v>
                </c:pt>
                <c:pt idx="1">
                  <c:v>82</c:v>
                </c:pt>
              </c:numCache>
            </c:numRef>
          </c:val>
          <c:extLst>
            <c:ext xmlns:c16="http://schemas.microsoft.com/office/drawing/2014/chart" uri="{C3380CC4-5D6E-409C-BE32-E72D297353CC}">
              <c16:uniqueId val="{00000012-F97F-874C-B48B-11472447E7B7}"/>
            </c:ext>
          </c:extLst>
        </c:ser>
        <c:ser>
          <c:idx val="19"/>
          <c:order val="19"/>
          <c:tx>
            <c:strRef>
              <c:f>N!$P$156</c:f>
              <c:strCache>
                <c:ptCount val="1"/>
                <c:pt idx="0">
                  <c:v>Luovuus</c:v>
                </c:pt>
              </c:strCache>
            </c:strRef>
          </c:tx>
          <c:spPr>
            <a:solidFill>
              <a:schemeClr val="accent2">
                <a:lumMod val="80000"/>
              </a:schemeClr>
            </a:solidFill>
            <a:ln>
              <a:noFill/>
            </a:ln>
            <a:effectLst/>
          </c:spPr>
          <c:invertIfNegative val="0"/>
          <c:cat>
            <c:strRef>
              <c:f>N!$Q$136:$R$136</c:f>
              <c:strCache>
                <c:ptCount val="2"/>
                <c:pt idx="0">
                  <c:v>Tekniikan alat</c:v>
                </c:pt>
                <c:pt idx="1">
                  <c:v>Muut alat</c:v>
                </c:pt>
              </c:strCache>
            </c:strRef>
          </c:cat>
          <c:val>
            <c:numRef>
              <c:f>N!$Q$156:$R$156</c:f>
              <c:numCache>
                <c:formatCode>General</c:formatCode>
                <c:ptCount val="2"/>
                <c:pt idx="0">
                  <c:v>6</c:v>
                </c:pt>
                <c:pt idx="1">
                  <c:v>33</c:v>
                </c:pt>
              </c:numCache>
            </c:numRef>
          </c:val>
          <c:extLst>
            <c:ext xmlns:c16="http://schemas.microsoft.com/office/drawing/2014/chart" uri="{C3380CC4-5D6E-409C-BE32-E72D297353CC}">
              <c16:uniqueId val="{00000013-F97F-874C-B48B-11472447E7B7}"/>
            </c:ext>
          </c:extLst>
        </c:ser>
        <c:dLbls>
          <c:showLegendKey val="0"/>
          <c:showVal val="0"/>
          <c:showCatName val="0"/>
          <c:showSerName val="0"/>
          <c:showPercent val="0"/>
          <c:showBubbleSize val="0"/>
        </c:dLbls>
        <c:gapWidth val="150"/>
        <c:overlap val="100"/>
        <c:axId val="335939552"/>
        <c:axId val="335850448"/>
      </c:barChart>
      <c:catAx>
        <c:axId val="3359395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335850448"/>
        <c:crosses val="autoZero"/>
        <c:auto val="1"/>
        <c:lblAlgn val="ctr"/>
        <c:lblOffset val="100"/>
        <c:noMultiLvlLbl val="0"/>
      </c:catAx>
      <c:valAx>
        <c:axId val="33585044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335939552"/>
        <c:crosses val="autoZero"/>
        <c:crossBetween val="between"/>
      </c:valAx>
      <c:spPr>
        <a:noFill/>
        <a:ln>
          <a:noFill/>
        </a:ln>
        <a:effectLst/>
      </c:spPr>
    </c:plotArea>
    <c:legend>
      <c:legendPos val="b"/>
      <c:layout>
        <c:manualLayout>
          <c:xMode val="edge"/>
          <c:yMode val="edge"/>
          <c:x val="2.7815329154888703E-4"/>
          <c:y val="0.59362851722036081"/>
          <c:w val="0.99684240711154803"/>
          <c:h val="0.391503805110891"/>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i-FI"/>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N!$P$162</c:f>
              <c:strCache>
                <c:ptCount val="1"/>
                <c:pt idx="0">
                  <c:v>Ihmisten kohtaaminen, asiakastyö</c:v>
                </c:pt>
              </c:strCache>
            </c:strRef>
          </c:tx>
          <c:spPr>
            <a:solidFill>
              <a:schemeClr val="accent1"/>
            </a:solidFill>
            <a:ln>
              <a:noFill/>
            </a:ln>
            <a:effectLst/>
          </c:spPr>
          <c:invertIfNegative val="0"/>
          <c:cat>
            <c:strRef>
              <c:f>N!$Q$161:$R$161</c:f>
              <c:strCache>
                <c:ptCount val="2"/>
                <c:pt idx="0">
                  <c:v>Terveys- ja hyvinvointialat</c:v>
                </c:pt>
                <c:pt idx="1">
                  <c:v>Muut alat</c:v>
                </c:pt>
              </c:strCache>
            </c:strRef>
          </c:cat>
          <c:val>
            <c:numRef>
              <c:f>N!$Q$162:$R$162</c:f>
              <c:numCache>
                <c:formatCode>General</c:formatCode>
                <c:ptCount val="2"/>
                <c:pt idx="0">
                  <c:v>364</c:v>
                </c:pt>
                <c:pt idx="1">
                  <c:v>221</c:v>
                </c:pt>
              </c:numCache>
            </c:numRef>
          </c:val>
          <c:extLst>
            <c:ext xmlns:c16="http://schemas.microsoft.com/office/drawing/2014/chart" uri="{C3380CC4-5D6E-409C-BE32-E72D297353CC}">
              <c16:uniqueId val="{00000000-3220-6A45-842A-2169E3DE1C38}"/>
            </c:ext>
          </c:extLst>
        </c:ser>
        <c:ser>
          <c:idx val="1"/>
          <c:order val="1"/>
          <c:tx>
            <c:strRef>
              <c:f>N!$P$163</c:f>
              <c:strCache>
                <c:ptCount val="1"/>
                <c:pt idx="0">
                  <c:v>Viestintä, vuorovaikutus</c:v>
                </c:pt>
              </c:strCache>
            </c:strRef>
          </c:tx>
          <c:spPr>
            <a:solidFill>
              <a:schemeClr val="accent2"/>
            </a:solidFill>
            <a:ln>
              <a:noFill/>
            </a:ln>
            <a:effectLst/>
          </c:spPr>
          <c:invertIfNegative val="0"/>
          <c:cat>
            <c:strRef>
              <c:f>N!$Q$161:$R$161</c:f>
              <c:strCache>
                <c:ptCount val="2"/>
                <c:pt idx="0">
                  <c:v>Terveys- ja hyvinvointialat</c:v>
                </c:pt>
                <c:pt idx="1">
                  <c:v>Muut alat</c:v>
                </c:pt>
              </c:strCache>
            </c:strRef>
          </c:cat>
          <c:val>
            <c:numRef>
              <c:f>N!$Q$163:$R$163</c:f>
              <c:numCache>
                <c:formatCode>General</c:formatCode>
                <c:ptCount val="2"/>
                <c:pt idx="0">
                  <c:v>332</c:v>
                </c:pt>
                <c:pt idx="1">
                  <c:v>500</c:v>
                </c:pt>
              </c:numCache>
            </c:numRef>
          </c:val>
          <c:extLst>
            <c:ext xmlns:c16="http://schemas.microsoft.com/office/drawing/2014/chart" uri="{C3380CC4-5D6E-409C-BE32-E72D297353CC}">
              <c16:uniqueId val="{00000001-3220-6A45-842A-2169E3DE1C38}"/>
            </c:ext>
          </c:extLst>
        </c:ser>
        <c:ser>
          <c:idx val="2"/>
          <c:order val="2"/>
          <c:tx>
            <c:strRef>
              <c:f>N!$P$164</c:f>
              <c:strCache>
                <c:ptCount val="1"/>
                <c:pt idx="0">
                  <c:v>Johtaminen, esihenkilötaidot</c:v>
                </c:pt>
              </c:strCache>
            </c:strRef>
          </c:tx>
          <c:spPr>
            <a:solidFill>
              <a:schemeClr val="accent3"/>
            </a:solidFill>
            <a:ln>
              <a:noFill/>
            </a:ln>
            <a:effectLst/>
          </c:spPr>
          <c:invertIfNegative val="0"/>
          <c:cat>
            <c:strRef>
              <c:f>N!$Q$161:$R$161</c:f>
              <c:strCache>
                <c:ptCount val="2"/>
                <c:pt idx="0">
                  <c:v>Terveys- ja hyvinvointialat</c:v>
                </c:pt>
                <c:pt idx="1">
                  <c:v>Muut alat</c:v>
                </c:pt>
              </c:strCache>
            </c:strRef>
          </c:cat>
          <c:val>
            <c:numRef>
              <c:f>N!$Q$164:$R$164</c:f>
              <c:numCache>
                <c:formatCode>General</c:formatCode>
                <c:ptCount val="2"/>
                <c:pt idx="0">
                  <c:v>238</c:v>
                </c:pt>
                <c:pt idx="1">
                  <c:v>430</c:v>
                </c:pt>
              </c:numCache>
            </c:numRef>
          </c:val>
          <c:extLst>
            <c:ext xmlns:c16="http://schemas.microsoft.com/office/drawing/2014/chart" uri="{C3380CC4-5D6E-409C-BE32-E72D297353CC}">
              <c16:uniqueId val="{00000002-3220-6A45-842A-2169E3DE1C38}"/>
            </c:ext>
          </c:extLst>
        </c:ser>
        <c:ser>
          <c:idx val="3"/>
          <c:order val="3"/>
          <c:tx>
            <c:strRef>
              <c:f>N!$P$165</c:f>
              <c:strCache>
                <c:ptCount val="1"/>
                <c:pt idx="0">
                  <c:v>Käytännön osaaminen</c:v>
                </c:pt>
              </c:strCache>
            </c:strRef>
          </c:tx>
          <c:spPr>
            <a:solidFill>
              <a:schemeClr val="accent4"/>
            </a:solidFill>
            <a:ln>
              <a:noFill/>
            </a:ln>
            <a:effectLst/>
          </c:spPr>
          <c:invertIfNegative val="0"/>
          <c:cat>
            <c:strRef>
              <c:f>N!$Q$161:$R$161</c:f>
              <c:strCache>
                <c:ptCount val="2"/>
                <c:pt idx="0">
                  <c:v>Terveys- ja hyvinvointialat</c:v>
                </c:pt>
                <c:pt idx="1">
                  <c:v>Muut alat</c:v>
                </c:pt>
              </c:strCache>
            </c:strRef>
          </c:cat>
          <c:val>
            <c:numRef>
              <c:f>N!$Q$165:$R$165</c:f>
              <c:numCache>
                <c:formatCode>General</c:formatCode>
                <c:ptCount val="2"/>
                <c:pt idx="0">
                  <c:v>225</c:v>
                </c:pt>
                <c:pt idx="1">
                  <c:v>252</c:v>
                </c:pt>
              </c:numCache>
            </c:numRef>
          </c:val>
          <c:extLst>
            <c:ext xmlns:c16="http://schemas.microsoft.com/office/drawing/2014/chart" uri="{C3380CC4-5D6E-409C-BE32-E72D297353CC}">
              <c16:uniqueId val="{00000003-3220-6A45-842A-2169E3DE1C38}"/>
            </c:ext>
          </c:extLst>
        </c:ser>
        <c:ser>
          <c:idx val="4"/>
          <c:order val="4"/>
          <c:tx>
            <c:strRef>
              <c:f>N!$P$166</c:f>
              <c:strCache>
                <c:ptCount val="1"/>
                <c:pt idx="0">
                  <c:v>Stressinhallinta</c:v>
                </c:pt>
              </c:strCache>
            </c:strRef>
          </c:tx>
          <c:spPr>
            <a:solidFill>
              <a:schemeClr val="accent5"/>
            </a:solidFill>
            <a:ln>
              <a:noFill/>
            </a:ln>
            <a:effectLst/>
          </c:spPr>
          <c:invertIfNegative val="0"/>
          <c:cat>
            <c:strRef>
              <c:f>N!$Q$161:$R$161</c:f>
              <c:strCache>
                <c:ptCount val="2"/>
                <c:pt idx="0">
                  <c:v>Terveys- ja hyvinvointialat</c:v>
                </c:pt>
                <c:pt idx="1">
                  <c:v>Muut alat</c:v>
                </c:pt>
              </c:strCache>
            </c:strRef>
          </c:cat>
          <c:val>
            <c:numRef>
              <c:f>N!$Q$166:$R$166</c:f>
              <c:numCache>
                <c:formatCode>General</c:formatCode>
                <c:ptCount val="2"/>
                <c:pt idx="0">
                  <c:v>215</c:v>
                </c:pt>
                <c:pt idx="1">
                  <c:v>181</c:v>
                </c:pt>
              </c:numCache>
            </c:numRef>
          </c:val>
          <c:extLst>
            <c:ext xmlns:c16="http://schemas.microsoft.com/office/drawing/2014/chart" uri="{C3380CC4-5D6E-409C-BE32-E72D297353CC}">
              <c16:uniqueId val="{00000004-3220-6A45-842A-2169E3DE1C38}"/>
            </c:ext>
          </c:extLst>
        </c:ser>
        <c:ser>
          <c:idx val="5"/>
          <c:order val="5"/>
          <c:tx>
            <c:strRef>
              <c:f>N!$P$167</c:f>
              <c:strCache>
                <c:ptCount val="1"/>
                <c:pt idx="0">
                  <c:v>Verkostot, verkostoituminen</c:v>
                </c:pt>
              </c:strCache>
            </c:strRef>
          </c:tx>
          <c:spPr>
            <a:solidFill>
              <a:schemeClr val="accent6"/>
            </a:solidFill>
            <a:ln>
              <a:noFill/>
            </a:ln>
            <a:effectLst/>
          </c:spPr>
          <c:invertIfNegative val="0"/>
          <c:cat>
            <c:strRef>
              <c:f>N!$Q$161:$R$161</c:f>
              <c:strCache>
                <c:ptCount val="2"/>
                <c:pt idx="0">
                  <c:v>Terveys- ja hyvinvointialat</c:v>
                </c:pt>
                <c:pt idx="1">
                  <c:v>Muut alat</c:v>
                </c:pt>
              </c:strCache>
            </c:strRef>
          </c:cat>
          <c:val>
            <c:numRef>
              <c:f>N!$Q$167:$R$167</c:f>
              <c:numCache>
                <c:formatCode>General</c:formatCode>
                <c:ptCount val="2"/>
                <c:pt idx="0">
                  <c:v>152</c:v>
                </c:pt>
                <c:pt idx="1">
                  <c:v>347</c:v>
                </c:pt>
              </c:numCache>
            </c:numRef>
          </c:val>
          <c:extLst>
            <c:ext xmlns:c16="http://schemas.microsoft.com/office/drawing/2014/chart" uri="{C3380CC4-5D6E-409C-BE32-E72D297353CC}">
              <c16:uniqueId val="{00000005-3220-6A45-842A-2169E3DE1C38}"/>
            </c:ext>
          </c:extLst>
        </c:ser>
        <c:ser>
          <c:idx val="6"/>
          <c:order val="6"/>
          <c:tx>
            <c:strRef>
              <c:f>N!$P$168</c:f>
              <c:strCache>
                <c:ptCount val="1"/>
                <c:pt idx="0">
                  <c:v>Itseohjautuvuus, oma-aloitteisuus</c:v>
                </c:pt>
              </c:strCache>
            </c:strRef>
          </c:tx>
          <c:spPr>
            <a:solidFill>
              <a:schemeClr val="accent1">
                <a:lumMod val="60000"/>
              </a:schemeClr>
            </a:solidFill>
            <a:ln>
              <a:noFill/>
            </a:ln>
            <a:effectLst/>
          </c:spPr>
          <c:invertIfNegative val="0"/>
          <c:cat>
            <c:strRef>
              <c:f>N!$Q$161:$R$161</c:f>
              <c:strCache>
                <c:ptCount val="2"/>
                <c:pt idx="0">
                  <c:v>Terveys- ja hyvinvointialat</c:v>
                </c:pt>
                <c:pt idx="1">
                  <c:v>Muut alat</c:v>
                </c:pt>
              </c:strCache>
            </c:strRef>
          </c:cat>
          <c:val>
            <c:numRef>
              <c:f>N!$Q$168:$R$168</c:f>
              <c:numCache>
                <c:formatCode>General</c:formatCode>
                <c:ptCount val="2"/>
                <c:pt idx="0">
                  <c:v>147</c:v>
                </c:pt>
                <c:pt idx="1">
                  <c:v>208</c:v>
                </c:pt>
              </c:numCache>
            </c:numRef>
          </c:val>
          <c:extLst>
            <c:ext xmlns:c16="http://schemas.microsoft.com/office/drawing/2014/chart" uri="{C3380CC4-5D6E-409C-BE32-E72D297353CC}">
              <c16:uniqueId val="{00000006-3220-6A45-842A-2169E3DE1C38}"/>
            </c:ext>
          </c:extLst>
        </c:ser>
        <c:ser>
          <c:idx val="7"/>
          <c:order val="7"/>
          <c:tx>
            <c:strRef>
              <c:f>N!$P$169</c:f>
              <c:strCache>
                <c:ptCount val="1"/>
                <c:pt idx="0">
                  <c:v>Tietotekniikka, ohjelmistot, ohjelmointi</c:v>
                </c:pt>
              </c:strCache>
            </c:strRef>
          </c:tx>
          <c:spPr>
            <a:solidFill>
              <a:schemeClr val="accent2">
                <a:lumMod val="60000"/>
              </a:schemeClr>
            </a:solidFill>
            <a:ln>
              <a:noFill/>
            </a:ln>
            <a:effectLst/>
          </c:spPr>
          <c:invertIfNegative val="0"/>
          <c:cat>
            <c:strRef>
              <c:f>N!$Q$161:$R$161</c:f>
              <c:strCache>
                <c:ptCount val="2"/>
                <c:pt idx="0">
                  <c:v>Terveys- ja hyvinvointialat</c:v>
                </c:pt>
                <c:pt idx="1">
                  <c:v>Muut alat</c:v>
                </c:pt>
              </c:strCache>
            </c:strRef>
          </c:cat>
          <c:val>
            <c:numRef>
              <c:f>N!$Q$169:$R$169</c:f>
              <c:numCache>
                <c:formatCode>General</c:formatCode>
                <c:ptCount val="2"/>
                <c:pt idx="0">
                  <c:v>100</c:v>
                </c:pt>
                <c:pt idx="1">
                  <c:v>585</c:v>
                </c:pt>
              </c:numCache>
            </c:numRef>
          </c:val>
          <c:extLst>
            <c:ext xmlns:c16="http://schemas.microsoft.com/office/drawing/2014/chart" uri="{C3380CC4-5D6E-409C-BE32-E72D297353CC}">
              <c16:uniqueId val="{00000007-3220-6A45-842A-2169E3DE1C38}"/>
            </c:ext>
          </c:extLst>
        </c:ser>
        <c:ser>
          <c:idx val="8"/>
          <c:order val="8"/>
          <c:tx>
            <c:strRef>
              <c:f>N!$P$170</c:f>
              <c:strCache>
                <c:ptCount val="1"/>
                <c:pt idx="0">
                  <c:v>Yrittäjyys</c:v>
                </c:pt>
              </c:strCache>
            </c:strRef>
          </c:tx>
          <c:spPr>
            <a:solidFill>
              <a:schemeClr val="accent3">
                <a:lumMod val="60000"/>
              </a:schemeClr>
            </a:solidFill>
            <a:ln>
              <a:noFill/>
            </a:ln>
            <a:effectLst/>
          </c:spPr>
          <c:invertIfNegative val="0"/>
          <c:cat>
            <c:strRef>
              <c:f>N!$Q$161:$R$161</c:f>
              <c:strCache>
                <c:ptCount val="2"/>
                <c:pt idx="0">
                  <c:v>Terveys- ja hyvinvointialat</c:v>
                </c:pt>
                <c:pt idx="1">
                  <c:v>Muut alat</c:v>
                </c:pt>
              </c:strCache>
            </c:strRef>
          </c:cat>
          <c:val>
            <c:numRef>
              <c:f>N!$Q$170:$R$170</c:f>
              <c:numCache>
                <c:formatCode>General</c:formatCode>
                <c:ptCount val="2"/>
                <c:pt idx="0">
                  <c:v>97</c:v>
                </c:pt>
                <c:pt idx="1">
                  <c:v>225</c:v>
                </c:pt>
              </c:numCache>
            </c:numRef>
          </c:val>
          <c:extLst>
            <c:ext xmlns:c16="http://schemas.microsoft.com/office/drawing/2014/chart" uri="{C3380CC4-5D6E-409C-BE32-E72D297353CC}">
              <c16:uniqueId val="{00000008-3220-6A45-842A-2169E3DE1C38}"/>
            </c:ext>
          </c:extLst>
        </c:ser>
        <c:ser>
          <c:idx val="9"/>
          <c:order val="9"/>
          <c:tx>
            <c:strRef>
              <c:f>N!$P$171</c:f>
              <c:strCache>
                <c:ptCount val="1"/>
                <c:pt idx="0">
                  <c:v>Ongelmanratkaisu, ajattelutaidot</c:v>
                </c:pt>
              </c:strCache>
            </c:strRef>
          </c:tx>
          <c:spPr>
            <a:solidFill>
              <a:schemeClr val="accent4">
                <a:lumMod val="60000"/>
              </a:schemeClr>
            </a:solidFill>
            <a:ln>
              <a:noFill/>
            </a:ln>
            <a:effectLst/>
          </c:spPr>
          <c:invertIfNegative val="0"/>
          <c:cat>
            <c:strRef>
              <c:f>N!$Q$161:$R$161</c:f>
              <c:strCache>
                <c:ptCount val="2"/>
                <c:pt idx="0">
                  <c:v>Terveys- ja hyvinvointialat</c:v>
                </c:pt>
                <c:pt idx="1">
                  <c:v>Muut alat</c:v>
                </c:pt>
              </c:strCache>
            </c:strRef>
          </c:cat>
          <c:val>
            <c:numRef>
              <c:f>N!$Q$171:$R$171</c:f>
              <c:numCache>
                <c:formatCode>General</c:formatCode>
                <c:ptCount val="2"/>
                <c:pt idx="0">
                  <c:v>90</c:v>
                </c:pt>
                <c:pt idx="1">
                  <c:v>303</c:v>
                </c:pt>
              </c:numCache>
            </c:numRef>
          </c:val>
          <c:extLst>
            <c:ext xmlns:c16="http://schemas.microsoft.com/office/drawing/2014/chart" uri="{C3380CC4-5D6E-409C-BE32-E72D297353CC}">
              <c16:uniqueId val="{00000009-3220-6A45-842A-2169E3DE1C38}"/>
            </c:ext>
          </c:extLst>
        </c:ser>
        <c:ser>
          <c:idx val="10"/>
          <c:order val="10"/>
          <c:tx>
            <c:strRef>
              <c:f>N!$P$172</c:f>
              <c:strCache>
                <c:ptCount val="1"/>
                <c:pt idx="0">
                  <c:v>Kielitaito</c:v>
                </c:pt>
              </c:strCache>
            </c:strRef>
          </c:tx>
          <c:spPr>
            <a:solidFill>
              <a:schemeClr val="accent5">
                <a:lumMod val="60000"/>
              </a:schemeClr>
            </a:solidFill>
            <a:ln>
              <a:noFill/>
            </a:ln>
            <a:effectLst/>
          </c:spPr>
          <c:invertIfNegative val="0"/>
          <c:cat>
            <c:strRef>
              <c:f>N!$Q$161:$R$161</c:f>
              <c:strCache>
                <c:ptCount val="2"/>
                <c:pt idx="0">
                  <c:v>Terveys- ja hyvinvointialat</c:v>
                </c:pt>
                <c:pt idx="1">
                  <c:v>Muut alat</c:v>
                </c:pt>
              </c:strCache>
            </c:strRef>
          </c:cat>
          <c:val>
            <c:numRef>
              <c:f>N!$Q$172:$R$172</c:f>
              <c:numCache>
                <c:formatCode>General</c:formatCode>
                <c:ptCount val="2"/>
                <c:pt idx="0">
                  <c:v>82</c:v>
                </c:pt>
                <c:pt idx="1">
                  <c:v>239</c:v>
                </c:pt>
              </c:numCache>
            </c:numRef>
          </c:val>
          <c:extLst>
            <c:ext xmlns:c16="http://schemas.microsoft.com/office/drawing/2014/chart" uri="{C3380CC4-5D6E-409C-BE32-E72D297353CC}">
              <c16:uniqueId val="{0000000A-3220-6A45-842A-2169E3DE1C38}"/>
            </c:ext>
          </c:extLst>
        </c:ser>
        <c:ser>
          <c:idx val="11"/>
          <c:order val="11"/>
          <c:tx>
            <c:strRef>
              <c:f>N!$P$173</c:f>
              <c:strCache>
                <c:ptCount val="1"/>
                <c:pt idx="0">
                  <c:v>Markkinointi, budjetointi, liiketalous</c:v>
                </c:pt>
              </c:strCache>
            </c:strRef>
          </c:tx>
          <c:spPr>
            <a:solidFill>
              <a:schemeClr val="accent6">
                <a:lumMod val="60000"/>
              </a:schemeClr>
            </a:solidFill>
            <a:ln>
              <a:noFill/>
            </a:ln>
            <a:effectLst/>
          </c:spPr>
          <c:invertIfNegative val="0"/>
          <c:cat>
            <c:strRef>
              <c:f>N!$Q$161:$R$161</c:f>
              <c:strCache>
                <c:ptCount val="2"/>
                <c:pt idx="0">
                  <c:v>Terveys- ja hyvinvointialat</c:v>
                </c:pt>
                <c:pt idx="1">
                  <c:v>Muut alat</c:v>
                </c:pt>
              </c:strCache>
            </c:strRef>
          </c:cat>
          <c:val>
            <c:numRef>
              <c:f>N!$Q$173:$R$173</c:f>
              <c:numCache>
                <c:formatCode>General</c:formatCode>
                <c:ptCount val="2"/>
                <c:pt idx="0">
                  <c:v>52</c:v>
                </c:pt>
                <c:pt idx="1">
                  <c:v>396</c:v>
                </c:pt>
              </c:numCache>
            </c:numRef>
          </c:val>
          <c:extLst>
            <c:ext xmlns:c16="http://schemas.microsoft.com/office/drawing/2014/chart" uri="{C3380CC4-5D6E-409C-BE32-E72D297353CC}">
              <c16:uniqueId val="{0000000B-3220-6A45-842A-2169E3DE1C38}"/>
            </c:ext>
          </c:extLst>
        </c:ser>
        <c:ser>
          <c:idx val="12"/>
          <c:order val="12"/>
          <c:tx>
            <c:strRef>
              <c:f>N!$P$174</c:f>
              <c:strCache>
                <c:ptCount val="1"/>
                <c:pt idx="0">
                  <c:v>Monipuolisuus</c:v>
                </c:pt>
              </c:strCache>
            </c:strRef>
          </c:tx>
          <c:spPr>
            <a:solidFill>
              <a:schemeClr val="accent1">
                <a:lumMod val="80000"/>
                <a:lumOff val="20000"/>
              </a:schemeClr>
            </a:solidFill>
            <a:ln>
              <a:noFill/>
            </a:ln>
            <a:effectLst/>
          </c:spPr>
          <c:invertIfNegative val="0"/>
          <c:cat>
            <c:strRef>
              <c:f>N!$Q$161:$R$161</c:f>
              <c:strCache>
                <c:ptCount val="2"/>
                <c:pt idx="0">
                  <c:v>Terveys- ja hyvinvointialat</c:v>
                </c:pt>
                <c:pt idx="1">
                  <c:v>Muut alat</c:v>
                </c:pt>
              </c:strCache>
            </c:strRef>
          </c:cat>
          <c:val>
            <c:numRef>
              <c:f>N!$Q$174:$R$174</c:f>
              <c:numCache>
                <c:formatCode>General</c:formatCode>
                <c:ptCount val="2"/>
                <c:pt idx="0">
                  <c:v>43</c:v>
                </c:pt>
                <c:pt idx="1">
                  <c:v>82</c:v>
                </c:pt>
              </c:numCache>
            </c:numRef>
          </c:val>
          <c:extLst>
            <c:ext xmlns:c16="http://schemas.microsoft.com/office/drawing/2014/chart" uri="{C3380CC4-5D6E-409C-BE32-E72D297353CC}">
              <c16:uniqueId val="{0000000C-3220-6A45-842A-2169E3DE1C38}"/>
            </c:ext>
          </c:extLst>
        </c:ser>
        <c:ser>
          <c:idx val="13"/>
          <c:order val="13"/>
          <c:tx>
            <c:strRef>
              <c:f>N!$P$175</c:f>
              <c:strCache>
                <c:ptCount val="1"/>
                <c:pt idx="0">
                  <c:v>Ajanhallinta, aikataulutus</c:v>
                </c:pt>
              </c:strCache>
            </c:strRef>
          </c:tx>
          <c:spPr>
            <a:solidFill>
              <a:schemeClr val="accent2">
                <a:lumMod val="80000"/>
                <a:lumOff val="20000"/>
              </a:schemeClr>
            </a:solidFill>
            <a:ln>
              <a:noFill/>
            </a:ln>
            <a:effectLst/>
          </c:spPr>
          <c:invertIfNegative val="0"/>
          <c:cat>
            <c:strRef>
              <c:f>N!$Q$161:$R$161</c:f>
              <c:strCache>
                <c:ptCount val="2"/>
                <c:pt idx="0">
                  <c:v>Terveys- ja hyvinvointialat</c:v>
                </c:pt>
                <c:pt idx="1">
                  <c:v>Muut alat</c:v>
                </c:pt>
              </c:strCache>
            </c:strRef>
          </c:cat>
          <c:val>
            <c:numRef>
              <c:f>N!$Q$175:$R$175</c:f>
              <c:numCache>
                <c:formatCode>General</c:formatCode>
                <c:ptCount val="2"/>
                <c:pt idx="0">
                  <c:v>42</c:v>
                </c:pt>
                <c:pt idx="1">
                  <c:v>113</c:v>
                </c:pt>
              </c:numCache>
            </c:numRef>
          </c:val>
          <c:extLst>
            <c:ext xmlns:c16="http://schemas.microsoft.com/office/drawing/2014/chart" uri="{C3380CC4-5D6E-409C-BE32-E72D297353CC}">
              <c16:uniqueId val="{0000000D-3220-6A45-842A-2169E3DE1C38}"/>
            </c:ext>
          </c:extLst>
        </c:ser>
        <c:ser>
          <c:idx val="14"/>
          <c:order val="14"/>
          <c:tx>
            <c:strRef>
              <c:f>N!$P$176</c:f>
              <c:strCache>
                <c:ptCount val="1"/>
                <c:pt idx="0">
                  <c:v>Tekoäly</c:v>
                </c:pt>
              </c:strCache>
            </c:strRef>
          </c:tx>
          <c:spPr>
            <a:solidFill>
              <a:schemeClr val="accent3">
                <a:lumMod val="80000"/>
                <a:lumOff val="20000"/>
              </a:schemeClr>
            </a:solidFill>
            <a:ln>
              <a:noFill/>
            </a:ln>
            <a:effectLst/>
          </c:spPr>
          <c:invertIfNegative val="0"/>
          <c:cat>
            <c:strRef>
              <c:f>N!$Q$161:$R$161</c:f>
              <c:strCache>
                <c:ptCount val="2"/>
                <c:pt idx="0">
                  <c:v>Terveys- ja hyvinvointialat</c:v>
                </c:pt>
                <c:pt idx="1">
                  <c:v>Muut alat</c:v>
                </c:pt>
              </c:strCache>
            </c:strRef>
          </c:cat>
          <c:val>
            <c:numRef>
              <c:f>N!$Q$176:$R$176</c:f>
              <c:numCache>
                <c:formatCode>General</c:formatCode>
                <c:ptCount val="2"/>
                <c:pt idx="0">
                  <c:v>38</c:v>
                </c:pt>
                <c:pt idx="1">
                  <c:v>376</c:v>
                </c:pt>
              </c:numCache>
            </c:numRef>
          </c:val>
          <c:extLst>
            <c:ext xmlns:c16="http://schemas.microsoft.com/office/drawing/2014/chart" uri="{C3380CC4-5D6E-409C-BE32-E72D297353CC}">
              <c16:uniqueId val="{0000000E-3220-6A45-842A-2169E3DE1C38}"/>
            </c:ext>
          </c:extLst>
        </c:ser>
        <c:ser>
          <c:idx val="15"/>
          <c:order val="15"/>
          <c:tx>
            <c:strRef>
              <c:f>N!$P$177</c:f>
              <c:strCache>
                <c:ptCount val="1"/>
                <c:pt idx="0">
                  <c:v>Kestävyys, vastuullisuus</c:v>
                </c:pt>
              </c:strCache>
            </c:strRef>
          </c:tx>
          <c:spPr>
            <a:solidFill>
              <a:schemeClr val="accent4">
                <a:lumMod val="80000"/>
                <a:lumOff val="20000"/>
              </a:schemeClr>
            </a:solidFill>
            <a:ln>
              <a:noFill/>
            </a:ln>
            <a:effectLst/>
          </c:spPr>
          <c:invertIfNegative val="0"/>
          <c:cat>
            <c:strRef>
              <c:f>N!$Q$161:$R$161</c:f>
              <c:strCache>
                <c:ptCount val="2"/>
                <c:pt idx="0">
                  <c:v>Terveys- ja hyvinvointialat</c:v>
                </c:pt>
                <c:pt idx="1">
                  <c:v>Muut alat</c:v>
                </c:pt>
              </c:strCache>
            </c:strRef>
          </c:cat>
          <c:val>
            <c:numRef>
              <c:f>N!$Q$177:$R$177</c:f>
              <c:numCache>
                <c:formatCode>General</c:formatCode>
                <c:ptCount val="2"/>
                <c:pt idx="0">
                  <c:v>36</c:v>
                </c:pt>
                <c:pt idx="1">
                  <c:v>70</c:v>
                </c:pt>
              </c:numCache>
            </c:numRef>
          </c:val>
          <c:extLst>
            <c:ext xmlns:c16="http://schemas.microsoft.com/office/drawing/2014/chart" uri="{C3380CC4-5D6E-409C-BE32-E72D297353CC}">
              <c16:uniqueId val="{0000000F-3220-6A45-842A-2169E3DE1C38}"/>
            </c:ext>
          </c:extLst>
        </c:ser>
        <c:ser>
          <c:idx val="16"/>
          <c:order val="16"/>
          <c:tx>
            <c:strRef>
              <c:f>N!$P$178</c:f>
              <c:strCache>
                <c:ptCount val="1"/>
                <c:pt idx="0">
                  <c:v>Joustavuus, resilienssi</c:v>
                </c:pt>
              </c:strCache>
            </c:strRef>
          </c:tx>
          <c:spPr>
            <a:solidFill>
              <a:schemeClr val="accent5">
                <a:lumMod val="80000"/>
                <a:lumOff val="20000"/>
              </a:schemeClr>
            </a:solidFill>
            <a:ln>
              <a:noFill/>
            </a:ln>
            <a:effectLst/>
          </c:spPr>
          <c:invertIfNegative val="0"/>
          <c:cat>
            <c:strRef>
              <c:f>N!$Q$161:$R$161</c:f>
              <c:strCache>
                <c:ptCount val="2"/>
                <c:pt idx="0">
                  <c:v>Terveys- ja hyvinvointialat</c:v>
                </c:pt>
                <c:pt idx="1">
                  <c:v>Muut alat</c:v>
                </c:pt>
              </c:strCache>
            </c:strRef>
          </c:cat>
          <c:val>
            <c:numRef>
              <c:f>N!$Q$178:$R$178</c:f>
              <c:numCache>
                <c:formatCode>General</c:formatCode>
                <c:ptCount val="2"/>
                <c:pt idx="0">
                  <c:v>34</c:v>
                </c:pt>
                <c:pt idx="1">
                  <c:v>55</c:v>
                </c:pt>
              </c:numCache>
            </c:numRef>
          </c:val>
          <c:extLst>
            <c:ext xmlns:c16="http://schemas.microsoft.com/office/drawing/2014/chart" uri="{C3380CC4-5D6E-409C-BE32-E72D297353CC}">
              <c16:uniqueId val="{00000010-3220-6A45-842A-2169E3DE1C38}"/>
            </c:ext>
          </c:extLst>
        </c:ser>
        <c:ser>
          <c:idx val="17"/>
          <c:order val="17"/>
          <c:tx>
            <c:strRef>
              <c:f>N!$P$179</c:f>
              <c:strCache>
                <c:ptCount val="1"/>
                <c:pt idx="0">
                  <c:v>Datan käsittely, analytiikka</c:v>
                </c:pt>
              </c:strCache>
            </c:strRef>
          </c:tx>
          <c:spPr>
            <a:solidFill>
              <a:schemeClr val="accent6">
                <a:lumMod val="80000"/>
                <a:lumOff val="20000"/>
              </a:schemeClr>
            </a:solidFill>
            <a:ln>
              <a:noFill/>
            </a:ln>
            <a:effectLst/>
          </c:spPr>
          <c:invertIfNegative val="0"/>
          <c:cat>
            <c:strRef>
              <c:f>N!$Q$161:$R$161</c:f>
              <c:strCache>
                <c:ptCount val="2"/>
                <c:pt idx="0">
                  <c:v>Terveys- ja hyvinvointialat</c:v>
                </c:pt>
                <c:pt idx="1">
                  <c:v>Muut alat</c:v>
                </c:pt>
              </c:strCache>
            </c:strRef>
          </c:cat>
          <c:val>
            <c:numRef>
              <c:f>N!$Q$179:$R$179</c:f>
              <c:numCache>
                <c:formatCode>General</c:formatCode>
                <c:ptCount val="2"/>
                <c:pt idx="0">
                  <c:v>32</c:v>
                </c:pt>
                <c:pt idx="1">
                  <c:v>120</c:v>
                </c:pt>
              </c:numCache>
            </c:numRef>
          </c:val>
          <c:extLst>
            <c:ext xmlns:c16="http://schemas.microsoft.com/office/drawing/2014/chart" uri="{C3380CC4-5D6E-409C-BE32-E72D297353CC}">
              <c16:uniqueId val="{00000011-3220-6A45-842A-2169E3DE1C38}"/>
            </c:ext>
          </c:extLst>
        </c:ser>
        <c:ser>
          <c:idx val="18"/>
          <c:order val="18"/>
          <c:tx>
            <c:strRef>
              <c:f>N!$P$180</c:f>
              <c:strCache>
                <c:ptCount val="1"/>
                <c:pt idx="0">
                  <c:v>Projektityö</c:v>
                </c:pt>
              </c:strCache>
            </c:strRef>
          </c:tx>
          <c:spPr>
            <a:solidFill>
              <a:schemeClr val="accent1">
                <a:lumMod val="80000"/>
              </a:schemeClr>
            </a:solidFill>
            <a:ln>
              <a:noFill/>
            </a:ln>
            <a:effectLst/>
          </c:spPr>
          <c:invertIfNegative val="0"/>
          <c:cat>
            <c:strRef>
              <c:f>N!$Q$161:$R$161</c:f>
              <c:strCache>
                <c:ptCount val="2"/>
                <c:pt idx="0">
                  <c:v>Terveys- ja hyvinvointialat</c:v>
                </c:pt>
                <c:pt idx="1">
                  <c:v>Muut alat</c:v>
                </c:pt>
              </c:strCache>
            </c:strRef>
          </c:cat>
          <c:val>
            <c:numRef>
              <c:f>N!$Q$180:$R$180</c:f>
              <c:numCache>
                <c:formatCode>General</c:formatCode>
                <c:ptCount val="2"/>
                <c:pt idx="0">
                  <c:v>17</c:v>
                </c:pt>
                <c:pt idx="1">
                  <c:v>160</c:v>
                </c:pt>
              </c:numCache>
            </c:numRef>
          </c:val>
          <c:extLst>
            <c:ext xmlns:c16="http://schemas.microsoft.com/office/drawing/2014/chart" uri="{C3380CC4-5D6E-409C-BE32-E72D297353CC}">
              <c16:uniqueId val="{00000012-3220-6A45-842A-2169E3DE1C38}"/>
            </c:ext>
          </c:extLst>
        </c:ser>
        <c:ser>
          <c:idx val="19"/>
          <c:order val="19"/>
          <c:tx>
            <c:strRef>
              <c:f>N!$P$181</c:f>
              <c:strCache>
                <c:ptCount val="1"/>
                <c:pt idx="0">
                  <c:v>Luovuus</c:v>
                </c:pt>
              </c:strCache>
            </c:strRef>
          </c:tx>
          <c:spPr>
            <a:solidFill>
              <a:schemeClr val="accent2">
                <a:lumMod val="80000"/>
              </a:schemeClr>
            </a:solidFill>
            <a:ln>
              <a:noFill/>
            </a:ln>
            <a:effectLst/>
          </c:spPr>
          <c:invertIfNegative val="0"/>
          <c:cat>
            <c:strRef>
              <c:f>N!$Q$161:$R$161</c:f>
              <c:strCache>
                <c:ptCount val="2"/>
                <c:pt idx="0">
                  <c:v>Terveys- ja hyvinvointialat</c:v>
                </c:pt>
                <c:pt idx="1">
                  <c:v>Muut alat</c:v>
                </c:pt>
              </c:strCache>
            </c:strRef>
          </c:cat>
          <c:val>
            <c:numRef>
              <c:f>N!$Q$181:$R$181</c:f>
              <c:numCache>
                <c:formatCode>General</c:formatCode>
                <c:ptCount val="2"/>
                <c:pt idx="0">
                  <c:v>7</c:v>
                </c:pt>
                <c:pt idx="1">
                  <c:v>32</c:v>
                </c:pt>
              </c:numCache>
            </c:numRef>
          </c:val>
          <c:extLst>
            <c:ext xmlns:c16="http://schemas.microsoft.com/office/drawing/2014/chart" uri="{C3380CC4-5D6E-409C-BE32-E72D297353CC}">
              <c16:uniqueId val="{00000013-3220-6A45-842A-2169E3DE1C38}"/>
            </c:ext>
          </c:extLst>
        </c:ser>
        <c:dLbls>
          <c:showLegendKey val="0"/>
          <c:showVal val="0"/>
          <c:showCatName val="0"/>
          <c:showSerName val="0"/>
          <c:showPercent val="0"/>
          <c:showBubbleSize val="0"/>
        </c:dLbls>
        <c:gapWidth val="150"/>
        <c:overlap val="100"/>
        <c:axId val="1960396160"/>
        <c:axId val="1960420736"/>
      </c:barChart>
      <c:catAx>
        <c:axId val="19603961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1960420736"/>
        <c:crosses val="autoZero"/>
        <c:auto val="1"/>
        <c:lblAlgn val="ctr"/>
        <c:lblOffset val="100"/>
        <c:noMultiLvlLbl val="0"/>
      </c:catAx>
      <c:valAx>
        <c:axId val="19604207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1960396160"/>
        <c:crosses val="autoZero"/>
        <c:crossBetween val="between"/>
      </c:valAx>
      <c:spPr>
        <a:noFill/>
        <a:ln>
          <a:noFill/>
        </a:ln>
        <a:effectLst/>
      </c:spPr>
    </c:plotArea>
    <c:legend>
      <c:legendPos val="b"/>
      <c:layout>
        <c:manualLayout>
          <c:xMode val="edge"/>
          <c:yMode val="edge"/>
          <c:x val="2.7815329154888703E-4"/>
          <c:y val="0.59507339360357736"/>
          <c:w val="0.99684240711154803"/>
          <c:h val="0.39011179158160786"/>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i-FI"/>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a:xfrm>
            <a:off x="381000" y="685800"/>
            <a:ext cx="6096000" cy="3429000"/>
          </a:xfrm>
        </p:spPr>
      </p:sp>
      <p:sp>
        <p:nvSpPr>
          <p:cNvPr id="3" name="Huomautusten paikkamerkki 2"/>
          <p:cNvSpPr>
            <a:spLocks noGrp="1"/>
          </p:cNvSpPr>
          <p:nvPr>
            <p:ph type="body" idx="1"/>
          </p:nvPr>
        </p:nvSpPr>
        <p:spPr/>
        <p:txBody>
          <a:bodyPr/>
          <a:lstStyle/>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fi-FI" i="1" dirty="0">
                <a:latin typeface="Source Sans Pro" panose="020B0503030403020204" pitchFamily="34" charset="0"/>
                <a:ea typeface="Source Sans Pro" panose="020B0503030403020204" pitchFamily="34" charset="0"/>
              </a:rPr>
              <a:t>Kehotteessa mainittu termit viestintä, vuorovaikutus, esiintyminen, kommunikointi, verkosto, verkostoituminen, ihminen, ihmisten kohtaaminen, potilas, asiakas ja asiakaspalvelu</a:t>
            </a:r>
          </a:p>
        </p:txBody>
      </p:sp>
    </p:spTree>
    <p:extLst>
      <p:ext uri="{BB962C8B-B14F-4D97-AF65-F5344CB8AC3E}">
        <p14:creationId xmlns:p14="http://schemas.microsoft.com/office/powerpoint/2010/main" val="38889139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a:xfrm>
            <a:off x="381000" y="685800"/>
            <a:ext cx="6096000" cy="3429000"/>
          </a:xfrm>
        </p:spPr>
      </p:sp>
      <p:sp>
        <p:nvSpPr>
          <p:cNvPr id="3" name="Huomautusten paikkamerkki 2"/>
          <p:cNvSpPr>
            <a:spLocks noGrp="1"/>
          </p:cNvSpPr>
          <p:nvPr>
            <p:ph type="body" idx="1"/>
          </p:nvPr>
        </p:nvSpPr>
        <p:spPr/>
        <p:txBody>
          <a:bodyPr/>
          <a:lstStyle/>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fi-FI" i="1" dirty="0">
                <a:latin typeface="Source Sans Pro" panose="020B0503030403020204" pitchFamily="34" charset="0"/>
                <a:ea typeface="Source Sans Pro" panose="020B0503030403020204" pitchFamily="34" charset="0"/>
              </a:rPr>
              <a:t>Kehotteessa mainittu termit tieto- ja viestintätekniikka, tietotekniikka, IT, ICT, AI, tekoäly, ohjelma, ohjelmisto, ohjelmointi ja koodaaminen</a:t>
            </a:r>
          </a:p>
        </p:txBody>
      </p:sp>
    </p:spTree>
    <p:extLst>
      <p:ext uri="{BB962C8B-B14F-4D97-AF65-F5344CB8AC3E}">
        <p14:creationId xmlns:p14="http://schemas.microsoft.com/office/powerpoint/2010/main" val="3041808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Otsikko">
  <p:cSld name="Otsikko">
    <p:spTree>
      <p:nvGrpSpPr>
        <p:cNvPr id="1" name="Shape 10"/>
        <p:cNvGrpSpPr/>
        <p:nvPr/>
      </p:nvGrpSpPr>
      <p:grpSpPr>
        <a:xfrm>
          <a:off x="0" y="0"/>
          <a:ext cx="0" cy="0"/>
          <a:chOff x="0" y="0"/>
          <a:chExt cx="0" cy="0"/>
        </a:xfrm>
      </p:grpSpPr>
      <p:sp>
        <p:nvSpPr>
          <p:cNvPr id="13" name="Google Shape;13;p2"/>
          <p:cNvSpPr txBox="1">
            <a:spLocks noGrp="1"/>
          </p:cNvSpPr>
          <p:nvPr>
            <p:ph type="ctrTitle" hasCustomPrompt="1"/>
          </p:nvPr>
        </p:nvSpPr>
        <p:spPr>
          <a:xfrm>
            <a:off x="546250" y="592175"/>
            <a:ext cx="7214998" cy="1645503"/>
          </a:xfrm>
          <a:prstGeom prst="rect">
            <a:avLst/>
          </a:prstGeom>
        </p:spPr>
        <p:txBody>
          <a:bodyPr spcFirstLastPara="1" wrap="square" lIns="91425" tIns="91425" rIns="91425" bIns="91425" anchor="b" anchorCtr="0"/>
          <a:lstStyle>
            <a:lvl1pPr lvl="0">
              <a:spcBef>
                <a:spcPts val="0"/>
              </a:spcBef>
              <a:spcAft>
                <a:spcPts val="0"/>
              </a:spcAft>
              <a:buClr>
                <a:srgbClr val="000000"/>
              </a:buClr>
              <a:buSzPts val="4400"/>
              <a:buFont typeface="Poppins"/>
              <a:buNone/>
              <a:defRPr sz="4400" b="1">
                <a:solidFill>
                  <a:schemeClr val="accent1"/>
                </a:solidFill>
                <a:latin typeface="Poppins"/>
                <a:ea typeface="Poppins"/>
                <a:cs typeface="Poppins"/>
                <a:sym typeface="Poppins"/>
              </a:defRPr>
            </a:lvl1pPr>
            <a:lvl2pPr lvl="1">
              <a:spcBef>
                <a:spcPts val="0"/>
              </a:spcBef>
              <a:spcAft>
                <a:spcPts val="0"/>
              </a:spcAft>
              <a:buSzPts val="4400"/>
              <a:buFont typeface="Poppins"/>
              <a:buNone/>
              <a:defRPr sz="4400" b="1">
                <a:latin typeface="Poppins"/>
                <a:ea typeface="Poppins"/>
                <a:cs typeface="Poppins"/>
                <a:sym typeface="Poppins"/>
              </a:defRPr>
            </a:lvl2pPr>
            <a:lvl3pPr lvl="2">
              <a:spcBef>
                <a:spcPts val="0"/>
              </a:spcBef>
              <a:spcAft>
                <a:spcPts val="0"/>
              </a:spcAft>
              <a:buSzPts val="4400"/>
              <a:buFont typeface="Poppins"/>
              <a:buNone/>
              <a:defRPr sz="4400" b="1">
                <a:latin typeface="Poppins"/>
                <a:ea typeface="Poppins"/>
                <a:cs typeface="Poppins"/>
                <a:sym typeface="Poppins"/>
              </a:defRPr>
            </a:lvl3pPr>
            <a:lvl4pPr lvl="3">
              <a:spcBef>
                <a:spcPts val="0"/>
              </a:spcBef>
              <a:spcAft>
                <a:spcPts val="0"/>
              </a:spcAft>
              <a:buSzPts val="4400"/>
              <a:buFont typeface="Poppins"/>
              <a:buNone/>
              <a:defRPr sz="4400" b="1">
                <a:latin typeface="Poppins"/>
                <a:ea typeface="Poppins"/>
                <a:cs typeface="Poppins"/>
                <a:sym typeface="Poppins"/>
              </a:defRPr>
            </a:lvl4pPr>
            <a:lvl5pPr lvl="4">
              <a:spcBef>
                <a:spcPts val="0"/>
              </a:spcBef>
              <a:spcAft>
                <a:spcPts val="0"/>
              </a:spcAft>
              <a:buSzPts val="4400"/>
              <a:buFont typeface="Poppins"/>
              <a:buNone/>
              <a:defRPr sz="4400" b="1">
                <a:latin typeface="Poppins"/>
                <a:ea typeface="Poppins"/>
                <a:cs typeface="Poppins"/>
                <a:sym typeface="Poppins"/>
              </a:defRPr>
            </a:lvl5pPr>
            <a:lvl6pPr lvl="5">
              <a:spcBef>
                <a:spcPts val="0"/>
              </a:spcBef>
              <a:spcAft>
                <a:spcPts val="0"/>
              </a:spcAft>
              <a:buSzPts val="4400"/>
              <a:buFont typeface="Poppins"/>
              <a:buNone/>
              <a:defRPr sz="4400" b="1">
                <a:latin typeface="Poppins"/>
                <a:ea typeface="Poppins"/>
                <a:cs typeface="Poppins"/>
                <a:sym typeface="Poppins"/>
              </a:defRPr>
            </a:lvl6pPr>
            <a:lvl7pPr lvl="6">
              <a:spcBef>
                <a:spcPts val="0"/>
              </a:spcBef>
              <a:spcAft>
                <a:spcPts val="0"/>
              </a:spcAft>
              <a:buSzPts val="4400"/>
              <a:buFont typeface="Poppins"/>
              <a:buNone/>
              <a:defRPr sz="4400" b="1">
                <a:latin typeface="Poppins"/>
                <a:ea typeface="Poppins"/>
                <a:cs typeface="Poppins"/>
                <a:sym typeface="Poppins"/>
              </a:defRPr>
            </a:lvl7pPr>
            <a:lvl8pPr lvl="7">
              <a:spcBef>
                <a:spcPts val="0"/>
              </a:spcBef>
              <a:spcAft>
                <a:spcPts val="0"/>
              </a:spcAft>
              <a:buSzPts val="4400"/>
              <a:buFont typeface="Poppins"/>
              <a:buNone/>
              <a:defRPr sz="4400" b="1">
                <a:latin typeface="Poppins"/>
                <a:ea typeface="Poppins"/>
                <a:cs typeface="Poppins"/>
                <a:sym typeface="Poppins"/>
              </a:defRPr>
            </a:lvl8pPr>
            <a:lvl9pPr lvl="8">
              <a:spcBef>
                <a:spcPts val="0"/>
              </a:spcBef>
              <a:spcAft>
                <a:spcPts val="0"/>
              </a:spcAft>
              <a:buSzPts val="4400"/>
              <a:buFont typeface="Poppins"/>
              <a:buNone/>
              <a:defRPr sz="4400" b="1">
                <a:latin typeface="Poppins"/>
                <a:ea typeface="Poppins"/>
                <a:cs typeface="Poppins"/>
                <a:sym typeface="Poppins"/>
              </a:defRPr>
            </a:lvl9pPr>
          </a:lstStyle>
          <a:p>
            <a:r>
              <a:rPr lang="fi-FI" dirty="0"/>
              <a:t>Lisää otsikko napsauttamalla</a:t>
            </a:r>
            <a:endParaRPr dirty="0"/>
          </a:p>
        </p:txBody>
      </p:sp>
      <p:sp>
        <p:nvSpPr>
          <p:cNvPr id="14" name="Google Shape;14;p2"/>
          <p:cNvSpPr txBox="1">
            <a:spLocks noGrp="1"/>
          </p:cNvSpPr>
          <p:nvPr>
            <p:ph type="subTitle" idx="1" hasCustomPrompt="1"/>
          </p:nvPr>
        </p:nvSpPr>
        <p:spPr>
          <a:xfrm>
            <a:off x="546249" y="2365686"/>
            <a:ext cx="7214999" cy="615408"/>
          </a:xfrm>
          <a:prstGeom prst="rect">
            <a:avLst/>
          </a:prstGeom>
        </p:spPr>
        <p:txBody>
          <a:bodyPr spcFirstLastPara="1" wrap="square" lIns="91425" tIns="91425" rIns="91425" bIns="91425" anchor="t" anchorCtr="0"/>
          <a:lstStyle>
            <a:lvl1pPr lvl="0">
              <a:lnSpc>
                <a:spcPct val="100000"/>
              </a:lnSpc>
              <a:spcBef>
                <a:spcPts val="0"/>
              </a:spcBef>
              <a:spcAft>
                <a:spcPts val="0"/>
              </a:spcAft>
              <a:buClr>
                <a:srgbClr val="000000"/>
              </a:buClr>
              <a:buSzPts val="2000"/>
              <a:buFont typeface="Poppins SemiBold"/>
              <a:buNone/>
              <a:defRPr sz="3200" b="1">
                <a:solidFill>
                  <a:srgbClr val="000000"/>
                </a:solidFill>
                <a:latin typeface="Poppins SemiBold"/>
                <a:ea typeface="Poppins SemiBold"/>
                <a:cs typeface="Poppins SemiBold"/>
                <a:sym typeface="Poppins SemiBold"/>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r>
              <a:rPr lang="fi-FI" dirty="0"/>
              <a:t>Lisää alaotsikko napsauttamalla</a:t>
            </a:r>
            <a:endParaRPr dirty="0"/>
          </a:p>
        </p:txBody>
      </p:sp>
      <p:pic>
        <p:nvPicPr>
          <p:cNvPr id="15" name="Google Shape;15;p2" descr="OTUS_ikoni_office.png"/>
          <p:cNvPicPr preferRelativeResize="0"/>
          <p:nvPr/>
        </p:nvPicPr>
        <p:blipFill rotWithShape="1">
          <a:blip r:embed="rId2">
            <a:alphaModFix amt="25000"/>
          </a:blip>
          <a:srcRect r="49708"/>
          <a:stretch/>
        </p:blipFill>
        <p:spPr>
          <a:xfrm>
            <a:off x="7115650" y="444925"/>
            <a:ext cx="2103500" cy="4232349"/>
          </a:xfrm>
          <a:prstGeom prst="rect">
            <a:avLst/>
          </a:prstGeom>
          <a:noFill/>
          <a:ln>
            <a:noFill/>
          </a:ln>
        </p:spPr>
      </p:pic>
      <p:sp>
        <p:nvSpPr>
          <p:cNvPr id="22" name="Tekstin paikkamerkki 21">
            <a:extLst>
              <a:ext uri="{FF2B5EF4-FFF2-40B4-BE49-F238E27FC236}">
                <a16:creationId xmlns:a16="http://schemas.microsoft.com/office/drawing/2014/main" id="{FA9145DC-76DB-7442-B0F8-8B411A8B7829}"/>
              </a:ext>
            </a:extLst>
          </p:cNvPr>
          <p:cNvSpPr>
            <a:spLocks noGrp="1"/>
          </p:cNvSpPr>
          <p:nvPr>
            <p:ph type="body" sz="quarter" idx="10" hasCustomPrompt="1"/>
          </p:nvPr>
        </p:nvSpPr>
        <p:spPr>
          <a:xfrm>
            <a:off x="546248" y="3109102"/>
            <a:ext cx="7214999" cy="489025"/>
          </a:xfrm>
        </p:spPr>
        <p:txBody>
          <a:bodyPr/>
          <a:lstStyle>
            <a:lvl1pPr marL="114300" indent="0">
              <a:buNone/>
              <a:defRPr sz="2000" b="1" i="0">
                <a:latin typeface="Poppins SemiBold" pitchFamily="2" charset="77"/>
                <a:cs typeface="Poppins SemiBold" pitchFamily="2" charset="77"/>
              </a:defRPr>
            </a:lvl1pPr>
          </a:lstStyle>
          <a:p>
            <a:pPr lvl="0"/>
            <a:r>
              <a:rPr lang="fi-FI" dirty="0"/>
              <a:t>Lisää 2. alaotsikko napsauttamalla</a:t>
            </a:r>
          </a:p>
        </p:txBody>
      </p:sp>
    </p:spTree>
    <p:extLst>
      <p:ext uri="{BB962C8B-B14F-4D97-AF65-F5344CB8AC3E}">
        <p14:creationId xmlns:p14="http://schemas.microsoft.com/office/powerpoint/2010/main" val="3589491844"/>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Peruskalvo" type="secHead">
  <p:cSld name="Peruskalvo">
    <p:spTree>
      <p:nvGrpSpPr>
        <p:cNvPr id="1" name="Shape 16"/>
        <p:cNvGrpSpPr/>
        <p:nvPr/>
      </p:nvGrpSpPr>
      <p:grpSpPr>
        <a:xfrm>
          <a:off x="0" y="0"/>
          <a:ext cx="0" cy="0"/>
          <a:chOff x="0" y="0"/>
          <a:chExt cx="0" cy="0"/>
        </a:xfrm>
      </p:grpSpPr>
      <p:sp>
        <p:nvSpPr>
          <p:cNvPr id="19" name="Google Shape;19;p3"/>
          <p:cNvSpPr txBox="1">
            <a:spLocks noGrp="1"/>
          </p:cNvSpPr>
          <p:nvPr>
            <p:ph type="body" idx="1"/>
          </p:nvPr>
        </p:nvSpPr>
        <p:spPr>
          <a:xfrm>
            <a:off x="311700" y="854927"/>
            <a:ext cx="8520600" cy="3471746"/>
          </a:xfrm>
          <a:prstGeom prst="rect">
            <a:avLst/>
          </a:prstGeom>
        </p:spPr>
        <p:txBody>
          <a:bodyPr spcFirstLastPara="1" wrap="square" lIns="91425" tIns="91425" rIns="91425" bIns="91425" anchor="t" anchorCtr="0"/>
          <a:lstStyle>
            <a:lvl1pPr marL="114300" lvl="0" indent="0" rtl="0">
              <a:lnSpc>
                <a:spcPct val="100000"/>
              </a:lnSpc>
              <a:spcBef>
                <a:spcPts val="0"/>
              </a:spcBef>
              <a:spcAft>
                <a:spcPts val="600"/>
              </a:spcAft>
              <a:buSzPts val="1800"/>
              <a:buNone/>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pPr lvl="0"/>
            <a:r>
              <a:rPr lang="fi-FI" dirty="0"/>
              <a:t>Muokkaa tekstin perustyylejä napsauttamalla</a:t>
            </a:r>
          </a:p>
        </p:txBody>
      </p:sp>
      <p:sp>
        <p:nvSpPr>
          <p:cNvPr id="20" name="Google Shape;20;p3"/>
          <p:cNvSpPr txBox="1">
            <a:spLocks noGrp="1"/>
          </p:cNvSpPr>
          <p:nvPr>
            <p:ph type="sldNum" idx="12"/>
          </p:nvPr>
        </p:nvSpPr>
        <p:spPr>
          <a:xfrm>
            <a:off x="8396250" y="4739425"/>
            <a:ext cx="548700" cy="349500"/>
          </a:xfrm>
          <a:prstGeom prst="rect">
            <a:avLst/>
          </a:prstGeom>
        </p:spPr>
        <p:txBody>
          <a:bodyPr spcFirstLastPara="1" wrap="square" lIns="91425" tIns="91425" rIns="91425" bIns="91425" anchor="b"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smtClean="0"/>
              <a:t>‹#›</a:t>
            </a:fld>
            <a:endParaRPr lang="en-GB" dirty="0"/>
          </a:p>
        </p:txBody>
      </p:sp>
      <p:sp>
        <p:nvSpPr>
          <p:cNvPr id="21" name="Google Shape;21;p3"/>
          <p:cNvSpPr txBox="1">
            <a:spLocks noGrp="1"/>
          </p:cNvSpPr>
          <p:nvPr>
            <p:ph type="title"/>
          </p:nvPr>
        </p:nvSpPr>
        <p:spPr>
          <a:xfrm>
            <a:off x="311700" y="212225"/>
            <a:ext cx="8520600" cy="572700"/>
          </a:xfrm>
          <a:prstGeom prst="rect">
            <a:avLst/>
          </a:prstGeom>
        </p:spPr>
        <p:txBody>
          <a:bodyPr spcFirstLastPara="1" wrap="square" lIns="91425" tIns="91425" rIns="91425" bIns="91425" anchor="t" anchorCtr="0"/>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fi-FI"/>
              <a:t>Muokkaa ots. perustyyl. napsautt.</a:t>
            </a:r>
            <a:endParaRPr/>
          </a:p>
        </p:txBody>
      </p:sp>
    </p:spTree>
    <p:extLst>
      <p:ext uri="{BB962C8B-B14F-4D97-AF65-F5344CB8AC3E}">
        <p14:creationId xmlns:p14="http://schemas.microsoft.com/office/powerpoint/2010/main" val="1845999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Infografiikka">
  <p:cSld name="Infografiikka">
    <p:spTree>
      <p:nvGrpSpPr>
        <p:cNvPr id="1" name="Shape 26"/>
        <p:cNvGrpSpPr/>
        <p:nvPr/>
      </p:nvGrpSpPr>
      <p:grpSpPr>
        <a:xfrm>
          <a:off x="0" y="0"/>
          <a:ext cx="0" cy="0"/>
          <a:chOff x="0" y="0"/>
          <a:chExt cx="0" cy="0"/>
        </a:xfrm>
      </p:grpSpPr>
      <p:sp>
        <p:nvSpPr>
          <p:cNvPr id="27" name="Google Shape;27;p5"/>
          <p:cNvSpPr txBox="1">
            <a:spLocks noGrp="1"/>
          </p:cNvSpPr>
          <p:nvPr>
            <p:ph type="sldNum" idx="12"/>
          </p:nvPr>
        </p:nvSpPr>
        <p:spPr>
          <a:xfrm>
            <a:off x="8396250" y="4739425"/>
            <a:ext cx="548700" cy="349500"/>
          </a:xfrm>
          <a:prstGeom prst="rect">
            <a:avLst/>
          </a:prstGeom>
        </p:spPr>
        <p:txBody>
          <a:bodyPr spcFirstLastPara="1" wrap="square" lIns="91425" tIns="91425" rIns="91425" bIns="91425" anchor="b"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smtClean="0"/>
              <a:t>‹#›</a:t>
            </a:fld>
            <a:endParaRPr lang="en-GB"/>
          </a:p>
        </p:txBody>
      </p:sp>
      <p:sp>
        <p:nvSpPr>
          <p:cNvPr id="3" name="Otsikko 2">
            <a:extLst>
              <a:ext uri="{FF2B5EF4-FFF2-40B4-BE49-F238E27FC236}">
                <a16:creationId xmlns:a16="http://schemas.microsoft.com/office/drawing/2014/main" id="{42CE329A-CE6D-9844-A61E-4CB45486AD73}"/>
              </a:ext>
            </a:extLst>
          </p:cNvPr>
          <p:cNvSpPr>
            <a:spLocks noGrp="1"/>
          </p:cNvSpPr>
          <p:nvPr>
            <p:ph type="title" hasCustomPrompt="1"/>
          </p:nvPr>
        </p:nvSpPr>
        <p:spPr/>
        <p:txBody>
          <a:bodyPr/>
          <a:lstStyle/>
          <a:p>
            <a:r>
              <a:rPr lang="fi-FI" dirty="0"/>
              <a:t>Lisää otsikko napauttamalla</a:t>
            </a:r>
          </a:p>
        </p:txBody>
      </p:sp>
    </p:spTree>
    <p:extLst>
      <p:ext uri="{BB962C8B-B14F-4D97-AF65-F5344CB8AC3E}">
        <p14:creationId xmlns:p14="http://schemas.microsoft.com/office/powerpoint/2010/main" val="920708680"/>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Nosto 1">
  <p:cSld name="Nosto 1">
    <p:spTree>
      <p:nvGrpSpPr>
        <p:cNvPr id="1" name="Shape 40"/>
        <p:cNvGrpSpPr/>
        <p:nvPr/>
      </p:nvGrpSpPr>
      <p:grpSpPr>
        <a:xfrm>
          <a:off x="0" y="0"/>
          <a:ext cx="0" cy="0"/>
          <a:chOff x="0" y="0"/>
          <a:chExt cx="0" cy="0"/>
        </a:xfrm>
      </p:grpSpPr>
      <p:sp>
        <p:nvSpPr>
          <p:cNvPr id="41" name="Google Shape;41;p8"/>
          <p:cNvSpPr/>
          <p:nvPr/>
        </p:nvSpPr>
        <p:spPr>
          <a:xfrm>
            <a:off x="-31200" y="4396025"/>
            <a:ext cx="9206400" cy="772800"/>
          </a:xfrm>
          <a:prstGeom prst="rect">
            <a:avLst/>
          </a:prstGeom>
          <a:solidFill>
            <a:srgbClr val="A681BA"/>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pic>
        <p:nvPicPr>
          <p:cNvPr id="42" name="Google Shape;42;p8" descr="OTUS_logo_kokonimi_mv_office.png"/>
          <p:cNvPicPr preferRelativeResize="0"/>
          <p:nvPr/>
        </p:nvPicPr>
        <p:blipFill>
          <a:blip r:embed="rId2">
            <a:alphaModFix/>
          </a:blip>
          <a:stretch>
            <a:fillRect/>
          </a:stretch>
        </p:blipFill>
        <p:spPr>
          <a:xfrm>
            <a:off x="311700" y="4559275"/>
            <a:ext cx="1692950" cy="439825"/>
          </a:xfrm>
          <a:prstGeom prst="rect">
            <a:avLst/>
          </a:prstGeom>
          <a:noFill/>
          <a:ln>
            <a:noFill/>
          </a:ln>
        </p:spPr>
      </p:pic>
      <p:sp>
        <p:nvSpPr>
          <p:cNvPr id="43" name="Google Shape;43;p8"/>
          <p:cNvSpPr txBox="1">
            <a:spLocks noGrp="1"/>
          </p:cNvSpPr>
          <p:nvPr>
            <p:ph type="sldNum" idx="12"/>
          </p:nvPr>
        </p:nvSpPr>
        <p:spPr>
          <a:xfrm>
            <a:off x="8396250" y="4739425"/>
            <a:ext cx="548700" cy="349500"/>
          </a:xfrm>
          <a:prstGeom prst="rect">
            <a:avLst/>
          </a:prstGeom>
        </p:spPr>
        <p:txBody>
          <a:bodyPr spcFirstLastPara="1" wrap="square" lIns="91425" tIns="91425" rIns="91425" bIns="91425" anchor="b"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smtClean="0"/>
              <a:t>‹#›</a:t>
            </a:fld>
            <a:endParaRPr lang="en-GB"/>
          </a:p>
        </p:txBody>
      </p:sp>
      <p:sp>
        <p:nvSpPr>
          <p:cNvPr id="44" name="Google Shape;44;p8"/>
          <p:cNvSpPr txBox="1">
            <a:spLocks noGrp="1"/>
          </p:cNvSpPr>
          <p:nvPr>
            <p:ph type="title"/>
          </p:nvPr>
        </p:nvSpPr>
        <p:spPr>
          <a:xfrm>
            <a:off x="311700" y="1764500"/>
            <a:ext cx="8520600" cy="841800"/>
          </a:xfrm>
          <a:prstGeom prst="rect">
            <a:avLst/>
          </a:prstGeom>
        </p:spPr>
        <p:txBody>
          <a:bodyPr spcFirstLastPara="1" wrap="square" lIns="91425" tIns="91425" rIns="91425" bIns="91425" anchor="ctr" anchorCtr="0"/>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rPr lang="fi-FI"/>
              <a:t>Muokkaa ots. perustyyl. napsautt.</a:t>
            </a:r>
            <a:endParaRPr/>
          </a:p>
        </p:txBody>
      </p:sp>
    </p:spTree>
    <p:extLst>
      <p:ext uri="{BB962C8B-B14F-4D97-AF65-F5344CB8AC3E}">
        <p14:creationId xmlns:p14="http://schemas.microsoft.com/office/powerpoint/2010/main" val="845118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Kuva 1">
  <p:cSld name="Kuva 1">
    <p:spTree>
      <p:nvGrpSpPr>
        <p:cNvPr id="1" name="Shape 51"/>
        <p:cNvGrpSpPr/>
        <p:nvPr/>
      </p:nvGrpSpPr>
      <p:grpSpPr>
        <a:xfrm>
          <a:off x="0" y="0"/>
          <a:ext cx="0" cy="0"/>
          <a:chOff x="0" y="0"/>
          <a:chExt cx="0" cy="0"/>
        </a:xfrm>
      </p:grpSpPr>
      <p:sp>
        <p:nvSpPr>
          <p:cNvPr id="55" name="Google Shape;55;p10"/>
          <p:cNvSpPr txBox="1">
            <a:spLocks noGrp="1"/>
          </p:cNvSpPr>
          <p:nvPr>
            <p:ph type="sldNum" idx="12"/>
          </p:nvPr>
        </p:nvSpPr>
        <p:spPr>
          <a:xfrm>
            <a:off x="8396250" y="4739425"/>
            <a:ext cx="548700" cy="349500"/>
          </a:xfrm>
          <a:prstGeom prst="rect">
            <a:avLst/>
          </a:prstGeom>
        </p:spPr>
        <p:txBody>
          <a:bodyPr spcFirstLastPara="1" wrap="square" lIns="91425" tIns="91425" rIns="91425" bIns="91425" anchor="b"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smtClean="0"/>
              <a:t>‹#›</a:t>
            </a:fld>
            <a:endParaRPr lang="en-GB"/>
          </a:p>
        </p:txBody>
      </p:sp>
      <p:sp>
        <p:nvSpPr>
          <p:cNvPr id="56" name="Google Shape;56;p10"/>
          <p:cNvSpPr txBox="1">
            <a:spLocks noGrp="1"/>
          </p:cNvSpPr>
          <p:nvPr>
            <p:ph type="title"/>
          </p:nvPr>
        </p:nvSpPr>
        <p:spPr>
          <a:xfrm>
            <a:off x="311700" y="144399"/>
            <a:ext cx="3950100" cy="819301"/>
          </a:xfrm>
          <a:prstGeom prst="rect">
            <a:avLst/>
          </a:prstGeom>
        </p:spPr>
        <p:txBody>
          <a:bodyPr spcFirstLastPara="1" wrap="square" lIns="91425" tIns="91425" rIns="91425" bIns="91425" anchor="t" anchorCtr="0"/>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fi-FI"/>
              <a:t>Muokkaa ots. perustyyl. napsautt.</a:t>
            </a:r>
            <a:endParaRPr dirty="0"/>
          </a:p>
        </p:txBody>
      </p:sp>
      <p:sp>
        <p:nvSpPr>
          <p:cNvPr id="57" name="Google Shape;57;p10"/>
          <p:cNvSpPr txBox="1">
            <a:spLocks noGrp="1"/>
          </p:cNvSpPr>
          <p:nvPr>
            <p:ph type="body" idx="1"/>
          </p:nvPr>
        </p:nvSpPr>
        <p:spPr>
          <a:xfrm>
            <a:off x="311700" y="1143000"/>
            <a:ext cx="3950100" cy="3236976"/>
          </a:xfrm>
          <a:prstGeom prst="rect">
            <a:avLst/>
          </a:prstGeom>
        </p:spPr>
        <p:txBody>
          <a:bodyPr spcFirstLastPara="1" wrap="square" lIns="91425" tIns="91425" rIns="91425" bIns="91425" anchor="t" anchorCtr="0"/>
          <a:lstStyle>
            <a:lvl1pPr marL="457200" lvl="0" indent="-342900" rtl="0">
              <a:lnSpc>
                <a:spcPct val="100000"/>
              </a:lnSpc>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pPr lvl="0"/>
            <a:r>
              <a:rPr lang="fi-FI"/>
              <a:t>Muokkaa tekstin perustyylejä napsauttamalla</a:t>
            </a:r>
          </a:p>
        </p:txBody>
      </p:sp>
    </p:spTree>
    <p:extLst>
      <p:ext uri="{BB962C8B-B14F-4D97-AF65-F5344CB8AC3E}">
        <p14:creationId xmlns:p14="http://schemas.microsoft.com/office/powerpoint/2010/main" val="2553368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Infografiikka" userDrawn="1">
  <p:cSld name="1_Infografiikka">
    <p:spTree>
      <p:nvGrpSpPr>
        <p:cNvPr id="1" name="Shape 26"/>
        <p:cNvGrpSpPr/>
        <p:nvPr/>
      </p:nvGrpSpPr>
      <p:grpSpPr>
        <a:xfrm>
          <a:off x="0" y="0"/>
          <a:ext cx="0" cy="0"/>
          <a:chOff x="0" y="0"/>
          <a:chExt cx="0" cy="0"/>
        </a:xfrm>
      </p:grpSpPr>
      <p:sp>
        <p:nvSpPr>
          <p:cNvPr id="27" name="Google Shape;27;p5"/>
          <p:cNvSpPr txBox="1">
            <a:spLocks noGrp="1"/>
          </p:cNvSpPr>
          <p:nvPr>
            <p:ph type="sldNum" idx="12"/>
          </p:nvPr>
        </p:nvSpPr>
        <p:spPr>
          <a:xfrm>
            <a:off x="8396250" y="4739425"/>
            <a:ext cx="548700" cy="349500"/>
          </a:xfrm>
          <a:prstGeom prst="rect">
            <a:avLst/>
          </a:prstGeom>
        </p:spPr>
        <p:txBody>
          <a:bodyPr spcFirstLastPara="1" wrap="square" lIns="91425" tIns="91425" rIns="91425" bIns="91425" anchor="b"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smtClean="0"/>
              <a:t>‹#›</a:t>
            </a:fld>
            <a:endParaRPr lang="en-GB"/>
          </a:p>
        </p:txBody>
      </p:sp>
      <p:sp>
        <p:nvSpPr>
          <p:cNvPr id="3" name="Otsikko 2">
            <a:extLst>
              <a:ext uri="{FF2B5EF4-FFF2-40B4-BE49-F238E27FC236}">
                <a16:creationId xmlns:a16="http://schemas.microsoft.com/office/drawing/2014/main" id="{42CE329A-CE6D-9844-A61E-4CB45486AD73}"/>
              </a:ext>
            </a:extLst>
          </p:cNvPr>
          <p:cNvSpPr>
            <a:spLocks noGrp="1"/>
          </p:cNvSpPr>
          <p:nvPr>
            <p:ph type="title" hasCustomPrompt="1"/>
          </p:nvPr>
        </p:nvSpPr>
        <p:spPr/>
        <p:txBody>
          <a:bodyPr/>
          <a:lstStyle/>
          <a:p>
            <a:r>
              <a:rPr lang="fi-FI" dirty="0"/>
              <a:t>Lisää otsikko napauttamalla</a:t>
            </a:r>
          </a:p>
        </p:txBody>
      </p:sp>
    </p:spTree>
    <p:extLst>
      <p:ext uri="{BB962C8B-B14F-4D97-AF65-F5344CB8AC3E}">
        <p14:creationId xmlns:p14="http://schemas.microsoft.com/office/powerpoint/2010/main" val="1224023386"/>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akakansi">
    <p:spTree>
      <p:nvGrpSpPr>
        <p:cNvPr id="1" name=""/>
        <p:cNvGrpSpPr/>
        <p:nvPr/>
      </p:nvGrpSpPr>
      <p:grpSpPr>
        <a:xfrm>
          <a:off x="0" y="0"/>
          <a:ext cx="0" cy="0"/>
          <a:chOff x="0" y="0"/>
          <a:chExt cx="0" cy="0"/>
        </a:xfrm>
      </p:grpSpPr>
      <p:sp>
        <p:nvSpPr>
          <p:cNvPr id="3" name="Dian numeron paikkamerkki 2">
            <a:extLst>
              <a:ext uri="{FF2B5EF4-FFF2-40B4-BE49-F238E27FC236}">
                <a16:creationId xmlns:a16="http://schemas.microsoft.com/office/drawing/2014/main" id="{C1B0AE74-D125-F242-AB9B-7A93A94B4747}"/>
              </a:ext>
            </a:extLst>
          </p:cNvPr>
          <p:cNvSpPr>
            <a:spLocks noGrp="1"/>
          </p:cNvSpPr>
          <p:nvPr>
            <p:ph type="sldNum" idx="10"/>
          </p:nvPr>
        </p:nvSpPr>
        <p:spPr/>
        <p:txBody>
          <a:bodyPr/>
          <a:lstStyle/>
          <a:p>
            <a:pPr marL="0" lvl="0" indent="0" algn="r" rtl="0">
              <a:spcBef>
                <a:spcPts val="0"/>
              </a:spcBef>
              <a:spcAft>
                <a:spcPts val="0"/>
              </a:spcAft>
              <a:buNone/>
            </a:pPr>
            <a:fld id="{00000000-1234-1234-1234-123412341234}" type="slidenum">
              <a:rPr lang="en-GB" smtClean="0"/>
              <a:t>‹#›</a:t>
            </a:fld>
            <a:endParaRPr lang="en-GB"/>
          </a:p>
        </p:txBody>
      </p:sp>
      <p:sp>
        <p:nvSpPr>
          <p:cNvPr id="4" name="Google Shape;46;p9">
            <a:extLst>
              <a:ext uri="{FF2B5EF4-FFF2-40B4-BE49-F238E27FC236}">
                <a16:creationId xmlns:a16="http://schemas.microsoft.com/office/drawing/2014/main" id="{38C914F6-F023-C540-B7E6-E23567313046}"/>
              </a:ext>
            </a:extLst>
          </p:cNvPr>
          <p:cNvSpPr txBox="1">
            <a:spLocks/>
          </p:cNvSpPr>
          <p:nvPr userDrawn="1"/>
        </p:nvSpPr>
        <p:spPr>
          <a:xfrm>
            <a:off x="8396250" y="4739425"/>
            <a:ext cx="548700" cy="349500"/>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000000"/>
              </a:buClr>
              <a:buFont typeface="Arial"/>
              <a:buNone/>
              <a:defRPr sz="1000" b="0" i="0" u="none" strike="noStrike" cap="none">
                <a:solidFill>
                  <a:srgbClr val="000000"/>
                </a:solidFill>
                <a:latin typeface="Source Sans Pro"/>
                <a:ea typeface="Source Sans Pro"/>
                <a:cs typeface="Source Sans Pro"/>
                <a:sym typeface="Source Sans Pro"/>
              </a:defRPr>
            </a:lvl1pPr>
            <a:lvl2pPr marR="0" lvl="1" algn="r" rtl="0">
              <a:lnSpc>
                <a:spcPct val="100000"/>
              </a:lnSpc>
              <a:spcBef>
                <a:spcPts val="0"/>
              </a:spcBef>
              <a:spcAft>
                <a:spcPts val="0"/>
              </a:spcAft>
              <a:buClr>
                <a:srgbClr val="000000"/>
              </a:buClr>
              <a:buFont typeface="Arial"/>
              <a:buNone/>
              <a:defRPr sz="1000" b="0" i="0" u="none" strike="noStrike" cap="none">
                <a:solidFill>
                  <a:srgbClr val="000000"/>
                </a:solidFill>
                <a:latin typeface="Source Sans Pro"/>
                <a:ea typeface="Source Sans Pro"/>
                <a:cs typeface="Source Sans Pro"/>
                <a:sym typeface="Source Sans Pro"/>
              </a:defRPr>
            </a:lvl2pPr>
            <a:lvl3pPr marR="0" lvl="2" algn="r" rtl="0">
              <a:lnSpc>
                <a:spcPct val="100000"/>
              </a:lnSpc>
              <a:spcBef>
                <a:spcPts val="0"/>
              </a:spcBef>
              <a:spcAft>
                <a:spcPts val="0"/>
              </a:spcAft>
              <a:buClr>
                <a:srgbClr val="000000"/>
              </a:buClr>
              <a:buFont typeface="Arial"/>
              <a:buNone/>
              <a:defRPr sz="1000" b="0" i="0" u="none" strike="noStrike" cap="none">
                <a:solidFill>
                  <a:srgbClr val="000000"/>
                </a:solidFill>
                <a:latin typeface="Source Sans Pro"/>
                <a:ea typeface="Source Sans Pro"/>
                <a:cs typeface="Source Sans Pro"/>
                <a:sym typeface="Source Sans Pro"/>
              </a:defRPr>
            </a:lvl3pPr>
            <a:lvl4pPr marR="0" lvl="3" algn="r" rtl="0">
              <a:lnSpc>
                <a:spcPct val="100000"/>
              </a:lnSpc>
              <a:spcBef>
                <a:spcPts val="0"/>
              </a:spcBef>
              <a:spcAft>
                <a:spcPts val="0"/>
              </a:spcAft>
              <a:buClr>
                <a:srgbClr val="000000"/>
              </a:buClr>
              <a:buFont typeface="Arial"/>
              <a:buNone/>
              <a:defRPr sz="1000" b="0" i="0" u="none" strike="noStrike" cap="none">
                <a:solidFill>
                  <a:srgbClr val="000000"/>
                </a:solidFill>
                <a:latin typeface="Source Sans Pro"/>
                <a:ea typeface="Source Sans Pro"/>
                <a:cs typeface="Source Sans Pro"/>
                <a:sym typeface="Source Sans Pro"/>
              </a:defRPr>
            </a:lvl4pPr>
            <a:lvl5pPr marR="0" lvl="4" algn="r" rtl="0">
              <a:lnSpc>
                <a:spcPct val="100000"/>
              </a:lnSpc>
              <a:spcBef>
                <a:spcPts val="0"/>
              </a:spcBef>
              <a:spcAft>
                <a:spcPts val="0"/>
              </a:spcAft>
              <a:buClr>
                <a:srgbClr val="000000"/>
              </a:buClr>
              <a:buFont typeface="Arial"/>
              <a:buNone/>
              <a:defRPr sz="1000" b="0" i="0" u="none" strike="noStrike" cap="none">
                <a:solidFill>
                  <a:srgbClr val="000000"/>
                </a:solidFill>
                <a:latin typeface="Source Sans Pro"/>
                <a:ea typeface="Source Sans Pro"/>
                <a:cs typeface="Source Sans Pro"/>
                <a:sym typeface="Source Sans Pro"/>
              </a:defRPr>
            </a:lvl5pPr>
            <a:lvl6pPr marR="0" lvl="5" algn="r" rtl="0">
              <a:lnSpc>
                <a:spcPct val="100000"/>
              </a:lnSpc>
              <a:spcBef>
                <a:spcPts val="0"/>
              </a:spcBef>
              <a:spcAft>
                <a:spcPts val="0"/>
              </a:spcAft>
              <a:buClr>
                <a:srgbClr val="000000"/>
              </a:buClr>
              <a:buFont typeface="Arial"/>
              <a:buNone/>
              <a:defRPr sz="1000" b="0" i="0" u="none" strike="noStrike" cap="none">
                <a:solidFill>
                  <a:srgbClr val="000000"/>
                </a:solidFill>
                <a:latin typeface="Source Sans Pro"/>
                <a:ea typeface="Source Sans Pro"/>
                <a:cs typeface="Source Sans Pro"/>
                <a:sym typeface="Source Sans Pro"/>
              </a:defRPr>
            </a:lvl6pPr>
            <a:lvl7pPr marR="0" lvl="6" algn="r" rtl="0">
              <a:lnSpc>
                <a:spcPct val="100000"/>
              </a:lnSpc>
              <a:spcBef>
                <a:spcPts val="0"/>
              </a:spcBef>
              <a:spcAft>
                <a:spcPts val="0"/>
              </a:spcAft>
              <a:buClr>
                <a:srgbClr val="000000"/>
              </a:buClr>
              <a:buFont typeface="Arial"/>
              <a:buNone/>
              <a:defRPr sz="1000" b="0" i="0" u="none" strike="noStrike" cap="none">
                <a:solidFill>
                  <a:srgbClr val="000000"/>
                </a:solidFill>
                <a:latin typeface="Source Sans Pro"/>
                <a:ea typeface="Source Sans Pro"/>
                <a:cs typeface="Source Sans Pro"/>
                <a:sym typeface="Source Sans Pro"/>
              </a:defRPr>
            </a:lvl7pPr>
            <a:lvl8pPr marR="0" lvl="7" algn="r" rtl="0">
              <a:lnSpc>
                <a:spcPct val="100000"/>
              </a:lnSpc>
              <a:spcBef>
                <a:spcPts val="0"/>
              </a:spcBef>
              <a:spcAft>
                <a:spcPts val="0"/>
              </a:spcAft>
              <a:buClr>
                <a:srgbClr val="000000"/>
              </a:buClr>
              <a:buFont typeface="Arial"/>
              <a:buNone/>
              <a:defRPr sz="1000" b="0" i="0" u="none" strike="noStrike" cap="none">
                <a:solidFill>
                  <a:srgbClr val="000000"/>
                </a:solidFill>
                <a:latin typeface="Source Sans Pro"/>
                <a:ea typeface="Source Sans Pro"/>
                <a:cs typeface="Source Sans Pro"/>
                <a:sym typeface="Source Sans Pro"/>
              </a:defRPr>
            </a:lvl8pPr>
            <a:lvl9pPr marR="0" lvl="8" algn="r" rtl="0">
              <a:lnSpc>
                <a:spcPct val="100000"/>
              </a:lnSpc>
              <a:spcBef>
                <a:spcPts val="0"/>
              </a:spcBef>
              <a:spcAft>
                <a:spcPts val="0"/>
              </a:spcAft>
              <a:buClr>
                <a:srgbClr val="000000"/>
              </a:buClr>
              <a:buFont typeface="Arial"/>
              <a:buNone/>
              <a:defRPr sz="1000" b="0" i="0" u="none" strike="noStrike" cap="none">
                <a:solidFill>
                  <a:srgbClr val="000000"/>
                </a:solidFill>
                <a:latin typeface="Source Sans Pro"/>
                <a:ea typeface="Source Sans Pro"/>
                <a:cs typeface="Source Sans Pro"/>
                <a:sym typeface="Source Sans Pro"/>
              </a:defRPr>
            </a:lvl9pPr>
          </a:lstStyle>
          <a:p>
            <a:fld id="{00000000-1234-1234-1234-123412341234}" type="slidenum">
              <a:rPr lang="en-GB" smtClean="0"/>
              <a:pPr/>
              <a:t>‹#›</a:t>
            </a:fld>
            <a:endParaRPr lang="en-GB"/>
          </a:p>
        </p:txBody>
      </p:sp>
      <p:sp>
        <p:nvSpPr>
          <p:cNvPr id="5" name="Google Shape;49;p9">
            <a:extLst>
              <a:ext uri="{FF2B5EF4-FFF2-40B4-BE49-F238E27FC236}">
                <a16:creationId xmlns:a16="http://schemas.microsoft.com/office/drawing/2014/main" id="{09963479-C1B9-0340-A229-6CECBB4820F1}"/>
              </a:ext>
            </a:extLst>
          </p:cNvPr>
          <p:cNvSpPr txBox="1">
            <a:spLocks/>
          </p:cNvSpPr>
          <p:nvPr userDrawn="1"/>
        </p:nvSpPr>
        <p:spPr>
          <a:xfrm>
            <a:off x="8396250" y="4739425"/>
            <a:ext cx="548700" cy="349500"/>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000000"/>
              </a:buClr>
              <a:buFont typeface="Arial"/>
              <a:buNone/>
              <a:defRPr sz="1200" b="0" i="0" u="none" strike="noStrike" cap="none">
                <a:solidFill>
                  <a:srgbClr val="000000"/>
                </a:solidFill>
                <a:latin typeface="Source Sans Pro"/>
                <a:ea typeface="Source Sans Pro"/>
                <a:cs typeface="Source Sans Pro"/>
                <a:sym typeface="Source Sans Pro"/>
              </a:defRPr>
            </a:lvl1pPr>
            <a:lvl2pPr marR="0" lvl="1" algn="r" rtl="0">
              <a:lnSpc>
                <a:spcPct val="100000"/>
              </a:lnSpc>
              <a:spcBef>
                <a:spcPts val="0"/>
              </a:spcBef>
              <a:spcAft>
                <a:spcPts val="0"/>
              </a:spcAft>
              <a:buClr>
                <a:srgbClr val="000000"/>
              </a:buClr>
              <a:buFont typeface="Arial"/>
              <a:buNone/>
              <a:defRPr sz="1200" b="0" i="0" u="none" strike="noStrike" cap="none">
                <a:solidFill>
                  <a:srgbClr val="000000"/>
                </a:solidFill>
                <a:latin typeface="Source Sans Pro"/>
                <a:ea typeface="Source Sans Pro"/>
                <a:cs typeface="Source Sans Pro"/>
                <a:sym typeface="Source Sans Pro"/>
              </a:defRPr>
            </a:lvl2pPr>
            <a:lvl3pPr marR="0" lvl="2" algn="r" rtl="0">
              <a:lnSpc>
                <a:spcPct val="100000"/>
              </a:lnSpc>
              <a:spcBef>
                <a:spcPts val="0"/>
              </a:spcBef>
              <a:spcAft>
                <a:spcPts val="0"/>
              </a:spcAft>
              <a:buClr>
                <a:srgbClr val="000000"/>
              </a:buClr>
              <a:buFont typeface="Arial"/>
              <a:buNone/>
              <a:defRPr sz="1200" b="0" i="0" u="none" strike="noStrike" cap="none">
                <a:solidFill>
                  <a:srgbClr val="000000"/>
                </a:solidFill>
                <a:latin typeface="Source Sans Pro"/>
                <a:ea typeface="Source Sans Pro"/>
                <a:cs typeface="Source Sans Pro"/>
                <a:sym typeface="Source Sans Pro"/>
              </a:defRPr>
            </a:lvl3pPr>
            <a:lvl4pPr marR="0" lvl="3" algn="r" rtl="0">
              <a:lnSpc>
                <a:spcPct val="100000"/>
              </a:lnSpc>
              <a:spcBef>
                <a:spcPts val="0"/>
              </a:spcBef>
              <a:spcAft>
                <a:spcPts val="0"/>
              </a:spcAft>
              <a:buClr>
                <a:srgbClr val="000000"/>
              </a:buClr>
              <a:buFont typeface="Arial"/>
              <a:buNone/>
              <a:defRPr sz="1200" b="0" i="0" u="none" strike="noStrike" cap="none">
                <a:solidFill>
                  <a:srgbClr val="000000"/>
                </a:solidFill>
                <a:latin typeface="Source Sans Pro"/>
                <a:ea typeface="Source Sans Pro"/>
                <a:cs typeface="Source Sans Pro"/>
                <a:sym typeface="Source Sans Pro"/>
              </a:defRPr>
            </a:lvl4pPr>
            <a:lvl5pPr marR="0" lvl="4" algn="r" rtl="0">
              <a:lnSpc>
                <a:spcPct val="100000"/>
              </a:lnSpc>
              <a:spcBef>
                <a:spcPts val="0"/>
              </a:spcBef>
              <a:spcAft>
                <a:spcPts val="0"/>
              </a:spcAft>
              <a:buClr>
                <a:srgbClr val="000000"/>
              </a:buClr>
              <a:buFont typeface="Arial"/>
              <a:buNone/>
              <a:defRPr sz="1200" b="0" i="0" u="none" strike="noStrike" cap="none">
                <a:solidFill>
                  <a:srgbClr val="000000"/>
                </a:solidFill>
                <a:latin typeface="Source Sans Pro"/>
                <a:ea typeface="Source Sans Pro"/>
                <a:cs typeface="Source Sans Pro"/>
                <a:sym typeface="Source Sans Pro"/>
              </a:defRPr>
            </a:lvl5pPr>
            <a:lvl6pPr marR="0" lvl="5" algn="r" rtl="0">
              <a:lnSpc>
                <a:spcPct val="100000"/>
              </a:lnSpc>
              <a:spcBef>
                <a:spcPts val="0"/>
              </a:spcBef>
              <a:spcAft>
                <a:spcPts val="0"/>
              </a:spcAft>
              <a:buClr>
                <a:srgbClr val="000000"/>
              </a:buClr>
              <a:buFont typeface="Arial"/>
              <a:buNone/>
              <a:defRPr sz="1200" b="0" i="0" u="none" strike="noStrike" cap="none">
                <a:solidFill>
                  <a:srgbClr val="000000"/>
                </a:solidFill>
                <a:latin typeface="Source Sans Pro"/>
                <a:ea typeface="Source Sans Pro"/>
                <a:cs typeface="Source Sans Pro"/>
                <a:sym typeface="Source Sans Pro"/>
              </a:defRPr>
            </a:lvl6pPr>
            <a:lvl7pPr marR="0" lvl="6" algn="r" rtl="0">
              <a:lnSpc>
                <a:spcPct val="100000"/>
              </a:lnSpc>
              <a:spcBef>
                <a:spcPts val="0"/>
              </a:spcBef>
              <a:spcAft>
                <a:spcPts val="0"/>
              </a:spcAft>
              <a:buClr>
                <a:srgbClr val="000000"/>
              </a:buClr>
              <a:buFont typeface="Arial"/>
              <a:buNone/>
              <a:defRPr sz="1200" b="0" i="0" u="none" strike="noStrike" cap="none">
                <a:solidFill>
                  <a:srgbClr val="000000"/>
                </a:solidFill>
                <a:latin typeface="Source Sans Pro"/>
                <a:ea typeface="Source Sans Pro"/>
                <a:cs typeface="Source Sans Pro"/>
                <a:sym typeface="Source Sans Pro"/>
              </a:defRPr>
            </a:lvl7pPr>
            <a:lvl8pPr marR="0" lvl="7" algn="r" rtl="0">
              <a:lnSpc>
                <a:spcPct val="100000"/>
              </a:lnSpc>
              <a:spcBef>
                <a:spcPts val="0"/>
              </a:spcBef>
              <a:spcAft>
                <a:spcPts val="0"/>
              </a:spcAft>
              <a:buClr>
                <a:srgbClr val="000000"/>
              </a:buClr>
              <a:buFont typeface="Arial"/>
              <a:buNone/>
              <a:defRPr sz="1200" b="0" i="0" u="none" strike="noStrike" cap="none">
                <a:solidFill>
                  <a:srgbClr val="000000"/>
                </a:solidFill>
                <a:latin typeface="Source Sans Pro"/>
                <a:ea typeface="Source Sans Pro"/>
                <a:cs typeface="Source Sans Pro"/>
                <a:sym typeface="Source Sans Pro"/>
              </a:defRPr>
            </a:lvl8pPr>
            <a:lvl9pPr marR="0" lvl="8" algn="r" rtl="0">
              <a:lnSpc>
                <a:spcPct val="100000"/>
              </a:lnSpc>
              <a:spcBef>
                <a:spcPts val="0"/>
              </a:spcBef>
              <a:spcAft>
                <a:spcPts val="0"/>
              </a:spcAft>
              <a:buClr>
                <a:srgbClr val="000000"/>
              </a:buClr>
              <a:buFont typeface="Arial"/>
              <a:buNone/>
              <a:defRPr sz="1200" b="0" i="0" u="none" strike="noStrike" cap="none">
                <a:solidFill>
                  <a:srgbClr val="000000"/>
                </a:solidFill>
                <a:latin typeface="Source Sans Pro"/>
                <a:ea typeface="Source Sans Pro"/>
                <a:cs typeface="Source Sans Pro"/>
                <a:sym typeface="Source Sans Pro"/>
              </a:defRPr>
            </a:lvl9pPr>
          </a:lstStyle>
          <a:p>
            <a:fld id="{00000000-1234-1234-1234-123412341234}" type="slidenum">
              <a:rPr lang="en-GB" smtClean="0"/>
              <a:pPr/>
              <a:t>‹#›</a:t>
            </a:fld>
            <a:endParaRPr lang="en-GB"/>
          </a:p>
        </p:txBody>
      </p:sp>
      <p:sp>
        <p:nvSpPr>
          <p:cNvPr id="6" name="Suorakulmio 5">
            <a:extLst>
              <a:ext uri="{FF2B5EF4-FFF2-40B4-BE49-F238E27FC236}">
                <a16:creationId xmlns:a16="http://schemas.microsoft.com/office/drawing/2014/main" id="{577D13F3-6338-BC4C-AE65-1DCC296EACA2}"/>
              </a:ext>
            </a:extLst>
          </p:cNvPr>
          <p:cNvSpPr/>
          <p:nvPr userDrawn="1"/>
        </p:nvSpPr>
        <p:spPr>
          <a:xfrm>
            <a:off x="-8710" y="-12276"/>
            <a:ext cx="9152709" cy="5155776"/>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7" name="Tekstin paikkamerkki 2">
            <a:extLst>
              <a:ext uri="{FF2B5EF4-FFF2-40B4-BE49-F238E27FC236}">
                <a16:creationId xmlns:a16="http://schemas.microsoft.com/office/drawing/2014/main" id="{A931E31D-0E82-7449-B428-E9DB042AE380}"/>
              </a:ext>
            </a:extLst>
          </p:cNvPr>
          <p:cNvSpPr>
            <a:spLocks noGrp="1"/>
          </p:cNvSpPr>
          <p:nvPr>
            <p:ph type="body" sz="quarter" idx="13" hasCustomPrompt="1"/>
          </p:nvPr>
        </p:nvSpPr>
        <p:spPr>
          <a:xfrm>
            <a:off x="760196" y="1759131"/>
            <a:ext cx="5586549" cy="1201782"/>
          </a:xfrm>
        </p:spPr>
        <p:txBody>
          <a:bodyPr/>
          <a:lstStyle>
            <a:lvl1pPr marL="114300" indent="0" algn="ctr">
              <a:buNone/>
              <a:defRPr sz="6000" b="1" i="0">
                <a:solidFill>
                  <a:schemeClr val="bg1"/>
                </a:solidFill>
                <a:latin typeface="Poppins" pitchFamily="2" charset="77"/>
                <a:cs typeface="Poppins" pitchFamily="2" charset="77"/>
              </a:defRPr>
            </a:lvl1pPr>
          </a:lstStyle>
          <a:p>
            <a:pPr lvl="0"/>
            <a:r>
              <a:rPr lang="fi-FI" dirty="0"/>
              <a:t>Kiitos!</a:t>
            </a:r>
          </a:p>
        </p:txBody>
      </p:sp>
      <p:pic>
        <p:nvPicPr>
          <p:cNvPr id="8" name="Kuva 7">
            <a:extLst>
              <a:ext uri="{FF2B5EF4-FFF2-40B4-BE49-F238E27FC236}">
                <a16:creationId xmlns:a16="http://schemas.microsoft.com/office/drawing/2014/main" id="{811B96E8-64D0-8240-9933-B39E447A80C0}"/>
              </a:ext>
            </a:extLst>
          </p:cNvPr>
          <p:cNvPicPr>
            <a:picLocks noChangeAspect="1"/>
          </p:cNvPicPr>
          <p:nvPr userDrawn="1"/>
        </p:nvPicPr>
        <p:blipFill>
          <a:blip r:embed="rId2"/>
          <a:stretch>
            <a:fillRect/>
          </a:stretch>
        </p:blipFill>
        <p:spPr>
          <a:xfrm>
            <a:off x="712297" y="4075610"/>
            <a:ext cx="2589764" cy="656709"/>
          </a:xfrm>
          <a:prstGeom prst="rect">
            <a:avLst/>
          </a:prstGeom>
        </p:spPr>
      </p:pic>
      <p:pic>
        <p:nvPicPr>
          <p:cNvPr id="9" name="Kuva 8">
            <a:extLst>
              <a:ext uri="{FF2B5EF4-FFF2-40B4-BE49-F238E27FC236}">
                <a16:creationId xmlns:a16="http://schemas.microsoft.com/office/drawing/2014/main" id="{923A3935-7425-3B49-A353-F27088F2C6B4}"/>
              </a:ext>
            </a:extLst>
          </p:cNvPr>
          <p:cNvPicPr>
            <a:picLocks noChangeAspect="1"/>
          </p:cNvPicPr>
          <p:nvPr userDrawn="1"/>
        </p:nvPicPr>
        <p:blipFill>
          <a:blip r:embed="rId3">
            <a:alphaModFix amt="37000"/>
          </a:blip>
          <a:stretch>
            <a:fillRect/>
          </a:stretch>
        </p:blipFill>
        <p:spPr>
          <a:xfrm>
            <a:off x="6828841" y="226458"/>
            <a:ext cx="4630316" cy="4687717"/>
          </a:xfrm>
          <a:prstGeom prst="rect">
            <a:avLst/>
          </a:prstGeom>
          <a:noFill/>
        </p:spPr>
      </p:pic>
    </p:spTree>
    <p:extLst>
      <p:ext uri="{BB962C8B-B14F-4D97-AF65-F5344CB8AC3E}">
        <p14:creationId xmlns:p14="http://schemas.microsoft.com/office/powerpoint/2010/main" val="657270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pic>
        <p:nvPicPr>
          <p:cNvPr id="6" name="Google Shape;6;p1"/>
          <p:cNvPicPr preferRelativeResize="0">
            <a:picLocks noChangeAspect="1"/>
          </p:cNvPicPr>
          <p:nvPr/>
        </p:nvPicPr>
        <p:blipFill>
          <a:blip r:embed="rId9"/>
          <a:srcRect/>
          <a:stretch/>
        </p:blipFill>
        <p:spPr>
          <a:xfrm>
            <a:off x="487738" y="4559278"/>
            <a:ext cx="993636" cy="349500"/>
          </a:xfrm>
          <a:prstGeom prst="rect">
            <a:avLst/>
          </a:prstGeom>
          <a:noFill/>
          <a:ln>
            <a:noFill/>
          </a:ln>
        </p:spPr>
      </p:pic>
      <p:sp>
        <p:nvSpPr>
          <p:cNvPr id="7" name="Google Shape;7;p1"/>
          <p:cNvSpPr txBox="1">
            <a:spLocks noGrp="1"/>
          </p:cNvSpPr>
          <p:nvPr>
            <p:ph type="title"/>
          </p:nvPr>
        </p:nvSpPr>
        <p:spPr>
          <a:xfrm>
            <a:off x="311700" y="144400"/>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rgbClr val="7F3F98"/>
              </a:buClr>
              <a:buSzPts val="2800"/>
              <a:buFont typeface="Poppins SemiBold"/>
              <a:buNone/>
              <a:defRPr sz="2800">
                <a:solidFill>
                  <a:srgbClr val="7F3F98"/>
                </a:solidFill>
                <a:latin typeface="Poppins SemiBold"/>
                <a:ea typeface="Poppins SemiBold"/>
                <a:cs typeface="Poppins SemiBold"/>
                <a:sym typeface="Poppins SemiBold"/>
              </a:defRPr>
            </a:lvl1pPr>
            <a:lvl2pPr lvl="1">
              <a:spcBef>
                <a:spcPts val="0"/>
              </a:spcBef>
              <a:spcAft>
                <a:spcPts val="0"/>
              </a:spcAft>
              <a:buClr>
                <a:schemeClr val="dk1"/>
              </a:buClr>
              <a:buSzPts val="2800"/>
              <a:buFont typeface="Poppins SemiBold"/>
              <a:buNone/>
              <a:defRPr sz="2800">
                <a:solidFill>
                  <a:schemeClr val="dk1"/>
                </a:solidFill>
                <a:latin typeface="Poppins SemiBold"/>
                <a:ea typeface="Poppins SemiBold"/>
                <a:cs typeface="Poppins SemiBold"/>
                <a:sym typeface="Poppins SemiBold"/>
              </a:defRPr>
            </a:lvl2pPr>
            <a:lvl3pPr lvl="2">
              <a:spcBef>
                <a:spcPts val="0"/>
              </a:spcBef>
              <a:spcAft>
                <a:spcPts val="0"/>
              </a:spcAft>
              <a:buClr>
                <a:schemeClr val="dk1"/>
              </a:buClr>
              <a:buSzPts val="2800"/>
              <a:buFont typeface="Poppins SemiBold"/>
              <a:buNone/>
              <a:defRPr sz="2800">
                <a:solidFill>
                  <a:schemeClr val="dk1"/>
                </a:solidFill>
                <a:latin typeface="Poppins SemiBold"/>
                <a:ea typeface="Poppins SemiBold"/>
                <a:cs typeface="Poppins SemiBold"/>
                <a:sym typeface="Poppins SemiBold"/>
              </a:defRPr>
            </a:lvl3pPr>
            <a:lvl4pPr lvl="3">
              <a:spcBef>
                <a:spcPts val="0"/>
              </a:spcBef>
              <a:spcAft>
                <a:spcPts val="0"/>
              </a:spcAft>
              <a:buClr>
                <a:schemeClr val="dk1"/>
              </a:buClr>
              <a:buSzPts val="2800"/>
              <a:buFont typeface="Poppins SemiBold"/>
              <a:buNone/>
              <a:defRPr sz="2800">
                <a:solidFill>
                  <a:schemeClr val="dk1"/>
                </a:solidFill>
                <a:latin typeface="Poppins SemiBold"/>
                <a:ea typeface="Poppins SemiBold"/>
                <a:cs typeface="Poppins SemiBold"/>
                <a:sym typeface="Poppins SemiBold"/>
              </a:defRPr>
            </a:lvl4pPr>
            <a:lvl5pPr lvl="4">
              <a:spcBef>
                <a:spcPts val="0"/>
              </a:spcBef>
              <a:spcAft>
                <a:spcPts val="0"/>
              </a:spcAft>
              <a:buClr>
                <a:schemeClr val="dk1"/>
              </a:buClr>
              <a:buSzPts val="2800"/>
              <a:buFont typeface="Poppins SemiBold"/>
              <a:buNone/>
              <a:defRPr sz="2800">
                <a:solidFill>
                  <a:schemeClr val="dk1"/>
                </a:solidFill>
                <a:latin typeface="Poppins SemiBold"/>
                <a:ea typeface="Poppins SemiBold"/>
                <a:cs typeface="Poppins SemiBold"/>
                <a:sym typeface="Poppins SemiBold"/>
              </a:defRPr>
            </a:lvl5pPr>
            <a:lvl6pPr lvl="5">
              <a:spcBef>
                <a:spcPts val="0"/>
              </a:spcBef>
              <a:spcAft>
                <a:spcPts val="0"/>
              </a:spcAft>
              <a:buClr>
                <a:schemeClr val="dk1"/>
              </a:buClr>
              <a:buSzPts val="2800"/>
              <a:buFont typeface="Poppins SemiBold"/>
              <a:buNone/>
              <a:defRPr sz="2800">
                <a:solidFill>
                  <a:schemeClr val="dk1"/>
                </a:solidFill>
                <a:latin typeface="Poppins SemiBold"/>
                <a:ea typeface="Poppins SemiBold"/>
                <a:cs typeface="Poppins SemiBold"/>
                <a:sym typeface="Poppins SemiBold"/>
              </a:defRPr>
            </a:lvl6pPr>
            <a:lvl7pPr lvl="6">
              <a:spcBef>
                <a:spcPts val="0"/>
              </a:spcBef>
              <a:spcAft>
                <a:spcPts val="0"/>
              </a:spcAft>
              <a:buClr>
                <a:schemeClr val="dk1"/>
              </a:buClr>
              <a:buSzPts val="2800"/>
              <a:buFont typeface="Poppins SemiBold"/>
              <a:buNone/>
              <a:defRPr sz="2800">
                <a:solidFill>
                  <a:schemeClr val="dk1"/>
                </a:solidFill>
                <a:latin typeface="Poppins SemiBold"/>
                <a:ea typeface="Poppins SemiBold"/>
                <a:cs typeface="Poppins SemiBold"/>
                <a:sym typeface="Poppins SemiBold"/>
              </a:defRPr>
            </a:lvl7pPr>
            <a:lvl8pPr lvl="7">
              <a:spcBef>
                <a:spcPts val="0"/>
              </a:spcBef>
              <a:spcAft>
                <a:spcPts val="0"/>
              </a:spcAft>
              <a:buClr>
                <a:schemeClr val="dk1"/>
              </a:buClr>
              <a:buSzPts val="2800"/>
              <a:buFont typeface="Poppins SemiBold"/>
              <a:buNone/>
              <a:defRPr sz="2800">
                <a:solidFill>
                  <a:schemeClr val="dk1"/>
                </a:solidFill>
                <a:latin typeface="Poppins SemiBold"/>
                <a:ea typeface="Poppins SemiBold"/>
                <a:cs typeface="Poppins SemiBold"/>
                <a:sym typeface="Poppins SemiBold"/>
              </a:defRPr>
            </a:lvl8pPr>
            <a:lvl9pPr lvl="8">
              <a:spcBef>
                <a:spcPts val="0"/>
              </a:spcBef>
              <a:spcAft>
                <a:spcPts val="0"/>
              </a:spcAft>
              <a:buClr>
                <a:schemeClr val="dk1"/>
              </a:buClr>
              <a:buSzPts val="2800"/>
              <a:buFont typeface="Poppins SemiBold"/>
              <a:buNone/>
              <a:defRPr sz="2800">
                <a:solidFill>
                  <a:schemeClr val="dk1"/>
                </a:solidFill>
                <a:latin typeface="Poppins SemiBold"/>
                <a:ea typeface="Poppins SemiBold"/>
                <a:cs typeface="Poppins SemiBold"/>
                <a:sym typeface="Poppins SemiBold"/>
              </a:defRPr>
            </a:lvl9pPr>
          </a:lstStyle>
          <a:p>
            <a:endParaRPr dirty="0"/>
          </a:p>
        </p:txBody>
      </p:sp>
      <p:sp>
        <p:nvSpPr>
          <p:cNvPr id="8" name="Google Shape;8;p1"/>
          <p:cNvSpPr txBox="1">
            <a:spLocks noGrp="1"/>
          </p:cNvSpPr>
          <p:nvPr>
            <p:ph type="body" idx="1"/>
          </p:nvPr>
        </p:nvSpPr>
        <p:spPr>
          <a:xfrm>
            <a:off x="311700" y="804672"/>
            <a:ext cx="8520600" cy="3630167"/>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rgbClr val="313131"/>
              </a:buClr>
              <a:buSzPts val="1800"/>
              <a:buFont typeface="Source Sans Pro"/>
              <a:buChar char="●"/>
              <a:defRPr sz="1800">
                <a:solidFill>
                  <a:srgbClr val="313131"/>
                </a:solidFill>
                <a:latin typeface="Source Sans Pro"/>
                <a:ea typeface="Source Sans Pro"/>
                <a:cs typeface="Source Sans Pro"/>
                <a:sym typeface="Source Sans Pro"/>
              </a:defRPr>
            </a:lvl1pPr>
            <a:lvl2pPr marL="914400" lvl="1" indent="-317500">
              <a:lnSpc>
                <a:spcPct val="115000"/>
              </a:lnSpc>
              <a:spcBef>
                <a:spcPts val="1600"/>
              </a:spcBef>
              <a:spcAft>
                <a:spcPts val="0"/>
              </a:spcAft>
              <a:buClr>
                <a:srgbClr val="313131"/>
              </a:buClr>
              <a:buSzPts val="1400"/>
              <a:buFont typeface="Source Sans Pro"/>
              <a:buChar char="○"/>
              <a:defRPr>
                <a:solidFill>
                  <a:srgbClr val="313131"/>
                </a:solidFill>
                <a:latin typeface="Source Sans Pro"/>
                <a:ea typeface="Source Sans Pro"/>
                <a:cs typeface="Source Sans Pro"/>
                <a:sym typeface="Source Sans Pro"/>
              </a:defRPr>
            </a:lvl2pPr>
            <a:lvl3pPr marL="1371600" lvl="2" indent="-317500">
              <a:lnSpc>
                <a:spcPct val="115000"/>
              </a:lnSpc>
              <a:spcBef>
                <a:spcPts val="1600"/>
              </a:spcBef>
              <a:spcAft>
                <a:spcPts val="0"/>
              </a:spcAft>
              <a:buClr>
                <a:srgbClr val="313131"/>
              </a:buClr>
              <a:buSzPts val="1400"/>
              <a:buFont typeface="Source Sans Pro"/>
              <a:buChar char="■"/>
              <a:defRPr>
                <a:solidFill>
                  <a:srgbClr val="313131"/>
                </a:solidFill>
                <a:latin typeface="Source Sans Pro"/>
                <a:ea typeface="Source Sans Pro"/>
                <a:cs typeface="Source Sans Pro"/>
                <a:sym typeface="Source Sans Pro"/>
              </a:defRPr>
            </a:lvl3pPr>
            <a:lvl4pPr marL="1828800" lvl="3" indent="-317500">
              <a:lnSpc>
                <a:spcPct val="115000"/>
              </a:lnSpc>
              <a:spcBef>
                <a:spcPts val="1600"/>
              </a:spcBef>
              <a:spcAft>
                <a:spcPts val="0"/>
              </a:spcAft>
              <a:buClr>
                <a:srgbClr val="313131"/>
              </a:buClr>
              <a:buSzPts val="1400"/>
              <a:buFont typeface="Source Sans Pro"/>
              <a:buChar char="●"/>
              <a:defRPr>
                <a:solidFill>
                  <a:srgbClr val="313131"/>
                </a:solidFill>
                <a:latin typeface="Source Sans Pro"/>
                <a:ea typeface="Source Sans Pro"/>
                <a:cs typeface="Source Sans Pro"/>
                <a:sym typeface="Source Sans Pro"/>
              </a:defRPr>
            </a:lvl4pPr>
            <a:lvl5pPr marL="2286000" lvl="4" indent="-317500">
              <a:lnSpc>
                <a:spcPct val="115000"/>
              </a:lnSpc>
              <a:spcBef>
                <a:spcPts val="1600"/>
              </a:spcBef>
              <a:spcAft>
                <a:spcPts val="0"/>
              </a:spcAft>
              <a:buClr>
                <a:srgbClr val="313131"/>
              </a:buClr>
              <a:buSzPts val="1400"/>
              <a:buFont typeface="Source Sans Pro"/>
              <a:buChar char="○"/>
              <a:defRPr>
                <a:solidFill>
                  <a:srgbClr val="313131"/>
                </a:solidFill>
                <a:latin typeface="Source Sans Pro"/>
                <a:ea typeface="Source Sans Pro"/>
                <a:cs typeface="Source Sans Pro"/>
                <a:sym typeface="Source Sans Pro"/>
              </a:defRPr>
            </a:lvl5pPr>
            <a:lvl6pPr marL="2743200" lvl="5" indent="-317500">
              <a:lnSpc>
                <a:spcPct val="115000"/>
              </a:lnSpc>
              <a:spcBef>
                <a:spcPts val="1600"/>
              </a:spcBef>
              <a:spcAft>
                <a:spcPts val="0"/>
              </a:spcAft>
              <a:buClr>
                <a:srgbClr val="313131"/>
              </a:buClr>
              <a:buSzPts val="1400"/>
              <a:buFont typeface="Source Sans Pro"/>
              <a:buChar char="■"/>
              <a:defRPr>
                <a:solidFill>
                  <a:srgbClr val="313131"/>
                </a:solidFill>
                <a:latin typeface="Source Sans Pro"/>
                <a:ea typeface="Source Sans Pro"/>
                <a:cs typeface="Source Sans Pro"/>
                <a:sym typeface="Source Sans Pro"/>
              </a:defRPr>
            </a:lvl6pPr>
            <a:lvl7pPr marL="3200400" lvl="6" indent="-317500">
              <a:lnSpc>
                <a:spcPct val="115000"/>
              </a:lnSpc>
              <a:spcBef>
                <a:spcPts val="1600"/>
              </a:spcBef>
              <a:spcAft>
                <a:spcPts val="0"/>
              </a:spcAft>
              <a:buClr>
                <a:srgbClr val="313131"/>
              </a:buClr>
              <a:buSzPts val="1400"/>
              <a:buFont typeface="Source Sans Pro"/>
              <a:buChar char="●"/>
              <a:defRPr>
                <a:solidFill>
                  <a:srgbClr val="313131"/>
                </a:solidFill>
                <a:latin typeface="Source Sans Pro"/>
                <a:ea typeface="Source Sans Pro"/>
                <a:cs typeface="Source Sans Pro"/>
                <a:sym typeface="Source Sans Pro"/>
              </a:defRPr>
            </a:lvl7pPr>
            <a:lvl8pPr marL="3657600" lvl="7" indent="-317500">
              <a:lnSpc>
                <a:spcPct val="115000"/>
              </a:lnSpc>
              <a:spcBef>
                <a:spcPts val="1600"/>
              </a:spcBef>
              <a:spcAft>
                <a:spcPts val="0"/>
              </a:spcAft>
              <a:buClr>
                <a:srgbClr val="313131"/>
              </a:buClr>
              <a:buSzPts val="1400"/>
              <a:buFont typeface="Source Sans Pro"/>
              <a:buChar char="○"/>
              <a:defRPr>
                <a:solidFill>
                  <a:srgbClr val="313131"/>
                </a:solidFill>
                <a:latin typeface="Source Sans Pro"/>
                <a:ea typeface="Source Sans Pro"/>
                <a:cs typeface="Source Sans Pro"/>
                <a:sym typeface="Source Sans Pro"/>
              </a:defRPr>
            </a:lvl8pPr>
            <a:lvl9pPr marL="4114800" lvl="8" indent="-317500">
              <a:lnSpc>
                <a:spcPct val="115000"/>
              </a:lnSpc>
              <a:spcBef>
                <a:spcPts val="1600"/>
              </a:spcBef>
              <a:spcAft>
                <a:spcPts val="1600"/>
              </a:spcAft>
              <a:buClr>
                <a:srgbClr val="313131"/>
              </a:buClr>
              <a:buSzPts val="1400"/>
              <a:buFont typeface="Source Sans Pro"/>
              <a:buChar char="■"/>
              <a:defRPr>
                <a:solidFill>
                  <a:srgbClr val="313131"/>
                </a:solidFill>
                <a:latin typeface="Source Sans Pro"/>
                <a:ea typeface="Source Sans Pro"/>
                <a:cs typeface="Source Sans Pro"/>
                <a:sym typeface="Source Sans Pro"/>
              </a:defRPr>
            </a:lvl9pPr>
          </a:lstStyle>
          <a:p>
            <a:endParaRPr dirty="0"/>
          </a:p>
        </p:txBody>
      </p:sp>
      <p:sp>
        <p:nvSpPr>
          <p:cNvPr id="9" name="Google Shape;9;p1"/>
          <p:cNvSpPr txBox="1">
            <a:spLocks noGrp="1"/>
          </p:cNvSpPr>
          <p:nvPr>
            <p:ph type="sldNum" idx="12"/>
          </p:nvPr>
        </p:nvSpPr>
        <p:spPr>
          <a:xfrm>
            <a:off x="8396250" y="4739425"/>
            <a:ext cx="548700" cy="349500"/>
          </a:xfrm>
          <a:prstGeom prst="rect">
            <a:avLst/>
          </a:prstGeom>
          <a:noFill/>
          <a:ln>
            <a:noFill/>
          </a:ln>
        </p:spPr>
        <p:txBody>
          <a:bodyPr spcFirstLastPara="1" wrap="square" lIns="91425" tIns="91425" rIns="91425" bIns="91425" anchor="b" anchorCtr="0">
            <a:noAutofit/>
          </a:bodyPr>
          <a:lstStyle>
            <a:lvl1pPr lvl="0" algn="r">
              <a:buNone/>
              <a:defRPr sz="1200">
                <a:latin typeface="Source Sans Pro"/>
                <a:ea typeface="Source Sans Pro"/>
                <a:cs typeface="Source Sans Pro"/>
                <a:sym typeface="Source Sans Pro"/>
              </a:defRPr>
            </a:lvl1pPr>
            <a:lvl2pPr lvl="1" algn="r">
              <a:buNone/>
              <a:defRPr sz="1200">
                <a:latin typeface="Source Sans Pro"/>
                <a:ea typeface="Source Sans Pro"/>
                <a:cs typeface="Source Sans Pro"/>
                <a:sym typeface="Source Sans Pro"/>
              </a:defRPr>
            </a:lvl2pPr>
            <a:lvl3pPr lvl="2" algn="r">
              <a:buNone/>
              <a:defRPr sz="1200">
                <a:latin typeface="Source Sans Pro"/>
                <a:ea typeface="Source Sans Pro"/>
                <a:cs typeface="Source Sans Pro"/>
                <a:sym typeface="Source Sans Pro"/>
              </a:defRPr>
            </a:lvl3pPr>
            <a:lvl4pPr lvl="3" algn="r">
              <a:buNone/>
              <a:defRPr sz="1200">
                <a:latin typeface="Source Sans Pro"/>
                <a:ea typeface="Source Sans Pro"/>
                <a:cs typeface="Source Sans Pro"/>
                <a:sym typeface="Source Sans Pro"/>
              </a:defRPr>
            </a:lvl4pPr>
            <a:lvl5pPr lvl="4" algn="r">
              <a:buNone/>
              <a:defRPr sz="1200">
                <a:latin typeface="Source Sans Pro"/>
                <a:ea typeface="Source Sans Pro"/>
                <a:cs typeface="Source Sans Pro"/>
                <a:sym typeface="Source Sans Pro"/>
              </a:defRPr>
            </a:lvl5pPr>
            <a:lvl6pPr lvl="5" algn="r">
              <a:buNone/>
              <a:defRPr sz="1200">
                <a:latin typeface="Source Sans Pro"/>
                <a:ea typeface="Source Sans Pro"/>
                <a:cs typeface="Source Sans Pro"/>
                <a:sym typeface="Source Sans Pro"/>
              </a:defRPr>
            </a:lvl6pPr>
            <a:lvl7pPr lvl="6" algn="r">
              <a:buNone/>
              <a:defRPr sz="1200">
                <a:latin typeface="Source Sans Pro"/>
                <a:ea typeface="Source Sans Pro"/>
                <a:cs typeface="Source Sans Pro"/>
                <a:sym typeface="Source Sans Pro"/>
              </a:defRPr>
            </a:lvl7pPr>
            <a:lvl8pPr lvl="7" algn="r">
              <a:buNone/>
              <a:defRPr sz="1200">
                <a:latin typeface="Source Sans Pro"/>
                <a:ea typeface="Source Sans Pro"/>
                <a:cs typeface="Source Sans Pro"/>
                <a:sym typeface="Source Sans Pro"/>
              </a:defRPr>
            </a:lvl8pPr>
            <a:lvl9pPr lvl="8" algn="r">
              <a:buNone/>
              <a:defRPr sz="1200">
                <a:latin typeface="Source Sans Pro"/>
                <a:ea typeface="Source Sans Pro"/>
                <a:cs typeface="Source Sans Pro"/>
                <a:sym typeface="Source Sans Pro"/>
              </a:defRPr>
            </a:lvl9pPr>
          </a:lstStyle>
          <a:p>
            <a:pPr marL="0" lvl="0" indent="0" algn="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927670830"/>
      </p:ext>
    </p:extLst>
  </p:cSld>
  <p:clrMap bg1="lt1" tx1="dk1" bg2="dk2" tx2="lt2" accent1="accent1" accent2="accent2" accent3="accent3" accent4="accent4" accent5="accent5" accent6="accent6" hlink="hlink" folHlink="folHlink"/>
  <p:sldLayoutIdLst>
    <p:sldLayoutId id="2147483683" r:id="rId1"/>
    <p:sldLayoutId id="2147483684" r:id="rId2"/>
    <p:sldLayoutId id="2147483686" r:id="rId3"/>
    <p:sldLayoutId id="2147483689" r:id="rId4"/>
    <p:sldLayoutId id="2147483691" r:id="rId5"/>
    <p:sldLayoutId id="2147483666" r:id="rId6"/>
    <p:sldLayoutId id="2147483681" r:id="rId7"/>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2BBB052-B6FD-4844-886C-7D23792F6CAF}"/>
              </a:ext>
            </a:extLst>
          </p:cNvPr>
          <p:cNvSpPr>
            <a:spLocks noGrp="1"/>
          </p:cNvSpPr>
          <p:nvPr>
            <p:ph type="ctrTitle"/>
          </p:nvPr>
        </p:nvSpPr>
        <p:spPr>
          <a:xfrm>
            <a:off x="546250" y="592175"/>
            <a:ext cx="7214998" cy="2285496"/>
          </a:xfrm>
        </p:spPr>
        <p:txBody>
          <a:bodyPr/>
          <a:lstStyle/>
          <a:p>
            <a:r>
              <a:rPr lang="fi-FI" sz="4000" i="1" dirty="0"/>
              <a:t>”Tekoälystä puhutaan paljon. Tee siitä renkisi. Pysyt itse isäntänä.”</a:t>
            </a:r>
          </a:p>
        </p:txBody>
      </p:sp>
      <p:sp>
        <p:nvSpPr>
          <p:cNvPr id="4" name="Tekstin paikkamerkki 3">
            <a:extLst>
              <a:ext uri="{FF2B5EF4-FFF2-40B4-BE49-F238E27FC236}">
                <a16:creationId xmlns:a16="http://schemas.microsoft.com/office/drawing/2014/main" id="{C1676333-4295-D24A-876A-964E4C637799}"/>
              </a:ext>
            </a:extLst>
          </p:cNvPr>
          <p:cNvSpPr>
            <a:spLocks noGrp="1"/>
          </p:cNvSpPr>
          <p:nvPr>
            <p:ph type="body" sz="quarter" idx="10"/>
          </p:nvPr>
        </p:nvSpPr>
        <p:spPr>
          <a:xfrm>
            <a:off x="546249" y="3328146"/>
            <a:ext cx="6372264" cy="954741"/>
          </a:xfrm>
        </p:spPr>
        <p:txBody>
          <a:bodyPr/>
          <a:lstStyle/>
          <a:p>
            <a:r>
              <a:rPr lang="fi-FI" b="0" dirty="0"/>
              <a:t>Ammattikorkeakouluista vuonna 2019 valmistuneiden uraseuranta</a:t>
            </a:r>
          </a:p>
        </p:txBody>
      </p:sp>
    </p:spTree>
    <p:extLst>
      <p:ext uri="{BB962C8B-B14F-4D97-AF65-F5344CB8AC3E}">
        <p14:creationId xmlns:p14="http://schemas.microsoft.com/office/powerpoint/2010/main" val="2613070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a:extLst>
              <a:ext uri="{FF2B5EF4-FFF2-40B4-BE49-F238E27FC236}">
                <a16:creationId xmlns:a16="http://schemas.microsoft.com/office/drawing/2014/main" id="{5D6F9812-70A2-FCA2-7E19-67E69CE2ADAD}"/>
              </a:ext>
            </a:extLst>
          </p:cNvPr>
          <p:cNvSpPr>
            <a:spLocks noGrp="1"/>
          </p:cNvSpPr>
          <p:nvPr>
            <p:ph type="body" idx="1"/>
          </p:nvPr>
        </p:nvSpPr>
        <p:spPr/>
        <p:txBody>
          <a:bodyPr/>
          <a:lstStyle/>
          <a:p>
            <a:pPr marL="400050" indent="-285750">
              <a:buFont typeface="Arial" panose="020B0604020202020204" pitchFamily="34" charset="0"/>
              <a:buChar char="•"/>
            </a:pPr>
            <a:r>
              <a:rPr lang="fi-FI" dirty="0"/>
              <a:t>HR, henkilöstö</a:t>
            </a:r>
          </a:p>
          <a:p>
            <a:pPr marL="400050" indent="-285750">
              <a:buFont typeface="Arial" panose="020B0604020202020204" pitchFamily="34" charset="0"/>
              <a:buChar char="•"/>
            </a:pPr>
            <a:r>
              <a:rPr lang="fi-FI" dirty="0" err="1"/>
              <a:t>Nepsy</a:t>
            </a:r>
            <a:r>
              <a:rPr lang="fi-FI" dirty="0"/>
              <a:t>, neuro-</a:t>
            </a:r>
          </a:p>
          <a:p>
            <a:pPr marL="400050" indent="-285750">
              <a:buFont typeface="Arial" panose="020B0604020202020204" pitchFamily="34" charset="0"/>
              <a:buChar char="•"/>
            </a:pPr>
            <a:r>
              <a:rPr lang="fi-FI" dirty="0"/>
              <a:t>Kuntoutus</a:t>
            </a:r>
          </a:p>
          <a:p>
            <a:pPr marL="400050" indent="-285750">
              <a:buFont typeface="Arial" panose="020B0604020202020204" pitchFamily="34" charset="0"/>
              <a:buChar char="•"/>
            </a:pPr>
            <a:r>
              <a:rPr lang="fi-FI" dirty="0"/>
              <a:t>Mielenterveys</a:t>
            </a:r>
          </a:p>
          <a:p>
            <a:pPr marL="400050" indent="-285750">
              <a:buFont typeface="Arial" panose="020B0604020202020204" pitchFamily="34" charset="0"/>
              <a:buChar char="•"/>
            </a:pPr>
            <a:r>
              <a:rPr lang="fi-FI" dirty="0"/>
              <a:t>Viestintä, vuorovaikutus</a:t>
            </a:r>
          </a:p>
          <a:p>
            <a:pPr marL="400050" indent="-285750">
              <a:buFont typeface="Arial" panose="020B0604020202020204" pitchFamily="34" charset="0"/>
              <a:buChar char="•"/>
            </a:pPr>
            <a:r>
              <a:rPr lang="fi-FI" dirty="0"/>
              <a:t>Lapsi, lapset, lasten-</a:t>
            </a:r>
          </a:p>
          <a:p>
            <a:pPr marL="400050" indent="-285750">
              <a:buFont typeface="Arial" panose="020B0604020202020204" pitchFamily="34" charset="0"/>
              <a:buChar char="•"/>
            </a:pPr>
            <a:r>
              <a:rPr lang="fi-FI" dirty="0"/>
              <a:t>Kestävyys, vastuullisuus</a:t>
            </a:r>
          </a:p>
          <a:p>
            <a:pPr marL="1200150" lvl="1" indent="-285750">
              <a:buFont typeface="Arial" panose="020B0604020202020204" pitchFamily="34" charset="0"/>
              <a:buChar char="•"/>
            </a:pPr>
            <a:endParaRPr lang="fi-FI" dirty="0"/>
          </a:p>
          <a:p>
            <a:pPr marL="400050" indent="-285750">
              <a:buFont typeface="Arial" panose="020B0604020202020204" pitchFamily="34" charset="0"/>
              <a:buChar char="•"/>
            </a:pPr>
            <a:endParaRPr lang="fi-FI" dirty="0"/>
          </a:p>
        </p:txBody>
      </p:sp>
      <p:sp>
        <p:nvSpPr>
          <p:cNvPr id="3" name="Otsikko 2">
            <a:extLst>
              <a:ext uri="{FF2B5EF4-FFF2-40B4-BE49-F238E27FC236}">
                <a16:creationId xmlns:a16="http://schemas.microsoft.com/office/drawing/2014/main" id="{93DCAC9E-4346-DE87-F158-37FEE8DB6A92}"/>
              </a:ext>
            </a:extLst>
          </p:cNvPr>
          <p:cNvSpPr>
            <a:spLocks noGrp="1"/>
          </p:cNvSpPr>
          <p:nvPr>
            <p:ph type="title"/>
          </p:nvPr>
        </p:nvSpPr>
        <p:spPr/>
        <p:txBody>
          <a:bodyPr/>
          <a:lstStyle/>
          <a:p>
            <a:r>
              <a:rPr lang="fi-FI" dirty="0"/>
              <a:t>Lisäkoulutusten aiheet 3/3</a:t>
            </a:r>
          </a:p>
        </p:txBody>
      </p:sp>
    </p:spTree>
    <p:extLst>
      <p:ext uri="{BB962C8B-B14F-4D97-AF65-F5344CB8AC3E}">
        <p14:creationId xmlns:p14="http://schemas.microsoft.com/office/powerpoint/2010/main" val="5718191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a:extLst>
              <a:ext uri="{FF2B5EF4-FFF2-40B4-BE49-F238E27FC236}">
                <a16:creationId xmlns:a16="http://schemas.microsoft.com/office/drawing/2014/main" id="{35AA9FFC-3956-418A-FC00-B208B4DBB7C6}"/>
              </a:ext>
            </a:extLst>
          </p:cNvPr>
          <p:cNvSpPr>
            <a:spLocks noGrp="1"/>
          </p:cNvSpPr>
          <p:nvPr>
            <p:ph type="body" idx="1"/>
          </p:nvPr>
        </p:nvSpPr>
        <p:spPr/>
        <p:txBody>
          <a:bodyPr/>
          <a:lstStyle/>
          <a:p>
            <a:pPr marL="400050" indent="-285750">
              <a:buFont typeface="Arial" panose="020B0604020202020204" pitchFamily="34" charset="0"/>
              <a:buChar char="•"/>
            </a:pPr>
            <a:r>
              <a:rPr lang="fi-FI" dirty="0"/>
              <a:t>Analyysissa tunnistetaan enemmän lyhyempiin koulutuksiin kuin kokonaisiin tutkintoihin viittaavia termejä</a:t>
            </a:r>
          </a:p>
          <a:p>
            <a:pPr marL="400050" indent="-285750">
              <a:buFont typeface="Arial" panose="020B0604020202020204" pitchFamily="34" charset="0"/>
              <a:buChar char="•"/>
            </a:pPr>
            <a:r>
              <a:rPr lang="fi-FI" dirty="0"/>
              <a:t>Suuren tekstimassan laskennallisessa analyysissa tunnistetaan aiheista ja sisällöistä vain suuria linjoja, yksityiskohdat jäävät hämärämmiksi (vrt. esim. tietyn ohjelmiston hallitseminen tietyssä ammatissa)</a:t>
            </a:r>
          </a:p>
          <a:p>
            <a:pPr marL="1200150" lvl="1" indent="-285750">
              <a:spcBef>
                <a:spcPts val="0"/>
              </a:spcBef>
              <a:spcAft>
                <a:spcPts val="600"/>
              </a:spcAft>
              <a:buFont typeface="Arial" panose="020B0604020202020204" pitchFamily="34" charset="0"/>
              <a:buChar char="•"/>
            </a:pPr>
            <a:r>
              <a:rPr lang="fi-FI" dirty="0"/>
              <a:t>On myös mahdotonta sanoa, onko tarvittava lisäkoulutus jo hankittu vai ei</a:t>
            </a:r>
          </a:p>
          <a:p>
            <a:pPr marL="400050" indent="-285750">
              <a:buFont typeface="Arial" panose="020B0604020202020204" pitchFamily="34" charset="0"/>
              <a:buChar char="•"/>
            </a:pPr>
            <a:r>
              <a:rPr lang="fi-FI" dirty="0"/>
              <a:t>Lisäkoulutusten aiheet voivat olla todella yleisiä tai todella ala-, tutkinto- tai ammattikohtaisia</a:t>
            </a:r>
          </a:p>
          <a:p>
            <a:pPr marL="400050" indent="-285750">
              <a:buFont typeface="Arial" panose="020B0604020202020204" pitchFamily="34" charset="0"/>
              <a:buChar char="•"/>
            </a:pPr>
            <a:r>
              <a:rPr lang="fi-FI" dirty="0"/>
              <a:t>Mitä on syytä sisällyttää tutkintoihin, mikä taas on työelämässä hankittavaa osaamista? Kuka koulutuksen tuottaa?</a:t>
            </a:r>
          </a:p>
          <a:p>
            <a:pPr marL="1200150" lvl="1" indent="-285750">
              <a:spcBef>
                <a:spcPts val="0"/>
              </a:spcBef>
              <a:spcAft>
                <a:spcPts val="600"/>
              </a:spcAft>
              <a:buFont typeface="Arial" panose="020B0604020202020204" pitchFamily="34" charset="0"/>
              <a:buChar char="•"/>
            </a:pPr>
            <a:r>
              <a:rPr lang="fi-FI" dirty="0"/>
              <a:t>Ala-, tutkinto- tai ammattinimiketasoiselle tiedolle on varmasti tarvetta</a:t>
            </a:r>
          </a:p>
          <a:p>
            <a:endParaRPr lang="fi-FI" dirty="0"/>
          </a:p>
        </p:txBody>
      </p:sp>
      <p:sp>
        <p:nvSpPr>
          <p:cNvPr id="3" name="Otsikko 2">
            <a:extLst>
              <a:ext uri="{FF2B5EF4-FFF2-40B4-BE49-F238E27FC236}">
                <a16:creationId xmlns:a16="http://schemas.microsoft.com/office/drawing/2014/main" id="{4A5398D1-225D-5FB5-0699-F4EEB457913A}"/>
              </a:ext>
            </a:extLst>
          </p:cNvPr>
          <p:cNvSpPr>
            <a:spLocks noGrp="1"/>
          </p:cNvSpPr>
          <p:nvPr>
            <p:ph type="title"/>
          </p:nvPr>
        </p:nvSpPr>
        <p:spPr/>
        <p:txBody>
          <a:bodyPr/>
          <a:lstStyle/>
          <a:p>
            <a:r>
              <a:rPr lang="fi-FI" dirty="0"/>
              <a:t>Yhteenveto: Lisäkoulutusten tarve</a:t>
            </a:r>
          </a:p>
        </p:txBody>
      </p:sp>
    </p:spTree>
    <p:extLst>
      <p:ext uri="{BB962C8B-B14F-4D97-AF65-F5344CB8AC3E}">
        <p14:creationId xmlns:p14="http://schemas.microsoft.com/office/powerpoint/2010/main" val="24696816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487BFC-49A5-FBF6-8EFF-FAF6A719E9A6}"/>
            </a:ext>
          </a:extLst>
        </p:cNvPr>
        <p:cNvGrpSpPr/>
        <p:nvPr/>
      </p:nvGrpSpPr>
      <p:grpSpPr>
        <a:xfrm>
          <a:off x="0" y="0"/>
          <a:ext cx="0" cy="0"/>
          <a:chOff x="0" y="0"/>
          <a:chExt cx="0" cy="0"/>
        </a:xfrm>
      </p:grpSpPr>
      <p:sp>
        <p:nvSpPr>
          <p:cNvPr id="2" name="Otsikko 1">
            <a:extLst>
              <a:ext uri="{FF2B5EF4-FFF2-40B4-BE49-F238E27FC236}">
                <a16:creationId xmlns:a16="http://schemas.microsoft.com/office/drawing/2014/main" id="{5F94565B-50D7-9E8D-B0E1-192F25D26444}"/>
              </a:ext>
            </a:extLst>
          </p:cNvPr>
          <p:cNvSpPr>
            <a:spLocks noGrp="1"/>
          </p:cNvSpPr>
          <p:nvPr>
            <p:ph type="title"/>
          </p:nvPr>
        </p:nvSpPr>
        <p:spPr/>
        <p:txBody>
          <a:bodyPr>
            <a:normAutofit fontScale="90000"/>
          </a:bodyPr>
          <a:lstStyle/>
          <a:p>
            <a:r>
              <a:rPr lang="fi-FI" dirty="0"/>
              <a:t>Millaista osaamista kannustaisit nykyisiä opiskelijoita kehittämään?</a:t>
            </a:r>
          </a:p>
        </p:txBody>
      </p:sp>
    </p:spTree>
    <p:extLst>
      <p:ext uri="{BB962C8B-B14F-4D97-AF65-F5344CB8AC3E}">
        <p14:creationId xmlns:p14="http://schemas.microsoft.com/office/powerpoint/2010/main" val="36931262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a:extLst>
              <a:ext uri="{FF2B5EF4-FFF2-40B4-BE49-F238E27FC236}">
                <a16:creationId xmlns:a16="http://schemas.microsoft.com/office/drawing/2014/main" id="{30EF6A71-1C4E-E735-B7EC-EBDACDF4F817}"/>
              </a:ext>
            </a:extLst>
          </p:cNvPr>
          <p:cNvSpPr>
            <a:spLocks noGrp="1"/>
          </p:cNvSpPr>
          <p:nvPr>
            <p:ph type="body" idx="1"/>
          </p:nvPr>
        </p:nvSpPr>
        <p:spPr/>
        <p:txBody>
          <a:bodyPr/>
          <a:lstStyle/>
          <a:p>
            <a:pPr marL="400050" indent="-285750">
              <a:buFont typeface="Arial" panose="020B0604020202020204" pitchFamily="34" charset="0"/>
              <a:buChar char="•"/>
            </a:pPr>
            <a:r>
              <a:rPr lang="fi-FI" dirty="0"/>
              <a:t>Ruotsin- ja englanninkieliset vastaukset käännetty koneellisesti suomeksi</a:t>
            </a:r>
          </a:p>
          <a:p>
            <a:pPr marL="400050" indent="-285750">
              <a:buFont typeface="Arial" panose="020B0604020202020204" pitchFamily="34" charset="0"/>
              <a:buChar char="•"/>
            </a:pPr>
            <a:r>
              <a:rPr lang="fi-FI" dirty="0"/>
              <a:t>Eri koulutusalojen aineistot erikseen</a:t>
            </a:r>
          </a:p>
          <a:p>
            <a:pPr marL="400050" indent="-285750">
              <a:buFont typeface="Arial" panose="020B0604020202020204" pitchFamily="34" charset="0"/>
              <a:buChar char="•"/>
            </a:pPr>
            <a:r>
              <a:rPr lang="fi-FI" dirty="0"/>
              <a:t>LDA-aihemallinnus (</a:t>
            </a:r>
            <a:r>
              <a:rPr lang="fi-FI" dirty="0" err="1"/>
              <a:t>Latent</a:t>
            </a:r>
            <a:r>
              <a:rPr lang="fi-FI" dirty="0"/>
              <a:t> </a:t>
            </a:r>
            <a:r>
              <a:rPr lang="fi-FI" dirty="0" err="1"/>
              <a:t>Dirichlet</a:t>
            </a:r>
            <a:r>
              <a:rPr lang="fi-FI" dirty="0"/>
              <a:t> </a:t>
            </a:r>
            <a:r>
              <a:rPr lang="fi-FI" dirty="0" err="1"/>
              <a:t>Allocation</a:t>
            </a:r>
            <a:r>
              <a:rPr lang="fi-FI" dirty="0"/>
              <a:t>) R:llä</a:t>
            </a:r>
          </a:p>
          <a:p>
            <a:pPr marL="1200150" lvl="1" indent="-285750">
              <a:spcBef>
                <a:spcPts val="0"/>
              </a:spcBef>
              <a:spcAft>
                <a:spcPts val="600"/>
              </a:spcAft>
              <a:buFont typeface="Arial" panose="020B0604020202020204" pitchFamily="34" charset="0"/>
              <a:buChar char="•"/>
            </a:pPr>
            <a:r>
              <a:rPr lang="fi-FI" dirty="0"/>
              <a:t>Analyysi ei lopulta tuottanut järkevästi tulkittavia aihemalleja</a:t>
            </a:r>
          </a:p>
          <a:p>
            <a:pPr marL="1200150" lvl="1" indent="-285750">
              <a:spcBef>
                <a:spcPts val="0"/>
              </a:spcBef>
              <a:spcAft>
                <a:spcPts val="600"/>
              </a:spcAft>
              <a:buFont typeface="Arial" panose="020B0604020202020204" pitchFamily="34" charset="0"/>
              <a:buChar char="•"/>
            </a:pPr>
            <a:r>
              <a:rPr lang="fi-FI" dirty="0"/>
              <a:t>Lopputuloksena kuitenkin tunnistettu yleisimmät termit</a:t>
            </a:r>
          </a:p>
          <a:p>
            <a:pPr marL="400050" indent="-285750">
              <a:buFont typeface="Arial" panose="020B0604020202020204" pitchFamily="34" charset="0"/>
              <a:buChar char="•"/>
            </a:pPr>
            <a:r>
              <a:rPr lang="fi-FI" dirty="0"/>
              <a:t>Keskeiseksi määriteltyjen termien luokitteleminen ja esiintyvyys eri aineistoissa</a:t>
            </a:r>
          </a:p>
          <a:p>
            <a:pPr marL="400050" indent="-285750">
              <a:buFont typeface="Arial" panose="020B0604020202020204" pitchFamily="34" charset="0"/>
              <a:buChar char="•"/>
            </a:pPr>
            <a:r>
              <a:rPr lang="fi-FI" dirty="0"/>
              <a:t>Generatiivisen tekoälymallin (</a:t>
            </a:r>
            <a:r>
              <a:rPr lang="fi-FI" dirty="0" err="1"/>
              <a:t>Gemini</a:t>
            </a:r>
            <a:r>
              <a:rPr lang="fi-FI" dirty="0"/>
              <a:t>) hyödyntäminen luotujen luokkien kuvauksissa </a:t>
            </a:r>
            <a:r>
              <a:rPr lang="fi-FI" i="1" dirty="0"/>
              <a:t>(HUOM! Dian otsikossa merkintä </a:t>
            </a:r>
            <a:r>
              <a:rPr lang="fi-FI" i="1" dirty="0">
                <a:solidFill>
                  <a:schemeClr val="accent2"/>
                </a:solidFill>
              </a:rPr>
              <a:t>(AI)</a:t>
            </a:r>
            <a:r>
              <a:rPr lang="fi-FI" i="1" dirty="0"/>
              <a:t>)</a:t>
            </a:r>
          </a:p>
          <a:p>
            <a:pPr marL="400050" indent="-285750">
              <a:buFont typeface="Arial" panose="020B0604020202020204" pitchFamily="34" charset="0"/>
              <a:buChar char="•"/>
            </a:pPr>
            <a:r>
              <a:rPr lang="fi-FI" dirty="0"/>
              <a:t>Tutkintokohtaisten vastausten tiivistäminen generatiivisen tekoälymallin avulla </a:t>
            </a:r>
            <a:r>
              <a:rPr lang="fi-FI" i="1" dirty="0"/>
              <a:t>(HUOM! Dian otsikossa merkintä </a:t>
            </a:r>
            <a:r>
              <a:rPr lang="fi-FI" i="1" dirty="0">
                <a:solidFill>
                  <a:schemeClr val="accent2"/>
                </a:solidFill>
              </a:rPr>
              <a:t>(AI)</a:t>
            </a:r>
            <a:r>
              <a:rPr lang="fi-FI" i="1" dirty="0"/>
              <a:t>)</a:t>
            </a:r>
          </a:p>
          <a:p>
            <a:pPr marL="400050" indent="-285750">
              <a:buFont typeface="Arial" panose="020B0604020202020204" pitchFamily="34" charset="0"/>
              <a:buChar char="•"/>
            </a:pPr>
            <a:endParaRPr lang="fi-FI" dirty="0"/>
          </a:p>
          <a:p>
            <a:pPr marL="400050" indent="-285750">
              <a:buFont typeface="Arial" panose="020B0604020202020204" pitchFamily="34" charset="0"/>
              <a:buChar char="•"/>
            </a:pPr>
            <a:endParaRPr lang="fi-FI" dirty="0"/>
          </a:p>
        </p:txBody>
      </p:sp>
      <p:sp>
        <p:nvSpPr>
          <p:cNvPr id="3" name="Otsikko 2">
            <a:extLst>
              <a:ext uri="{FF2B5EF4-FFF2-40B4-BE49-F238E27FC236}">
                <a16:creationId xmlns:a16="http://schemas.microsoft.com/office/drawing/2014/main" id="{5AF6A1FE-E8BB-6E95-E727-008451D38FBE}"/>
              </a:ext>
            </a:extLst>
          </p:cNvPr>
          <p:cNvSpPr>
            <a:spLocks noGrp="1"/>
          </p:cNvSpPr>
          <p:nvPr>
            <p:ph type="title"/>
          </p:nvPr>
        </p:nvSpPr>
        <p:spPr/>
        <p:txBody>
          <a:bodyPr/>
          <a:lstStyle/>
          <a:p>
            <a:r>
              <a:rPr lang="fi-FI" dirty="0"/>
              <a:t>Menetelmä</a:t>
            </a:r>
          </a:p>
        </p:txBody>
      </p:sp>
    </p:spTree>
    <p:extLst>
      <p:ext uri="{BB962C8B-B14F-4D97-AF65-F5344CB8AC3E}">
        <p14:creationId xmlns:p14="http://schemas.microsoft.com/office/powerpoint/2010/main" val="40153173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016A4EC-1E82-5906-2423-AB6DFC0B0796}"/>
              </a:ext>
            </a:extLst>
          </p:cNvPr>
          <p:cNvSpPr>
            <a:spLocks noGrp="1"/>
          </p:cNvSpPr>
          <p:nvPr>
            <p:ph type="title"/>
          </p:nvPr>
        </p:nvSpPr>
        <p:spPr/>
        <p:txBody>
          <a:bodyPr/>
          <a:lstStyle/>
          <a:p>
            <a:r>
              <a:rPr lang="fi-FI" dirty="0"/>
              <a:t>Osaamissuositukset</a:t>
            </a:r>
          </a:p>
        </p:txBody>
      </p:sp>
      <p:graphicFrame>
        <p:nvGraphicFramePr>
          <p:cNvPr id="3" name="Kaavio 2">
            <a:extLst>
              <a:ext uri="{FF2B5EF4-FFF2-40B4-BE49-F238E27FC236}">
                <a16:creationId xmlns:a16="http://schemas.microsoft.com/office/drawing/2014/main" id="{1694B4A0-B020-DFE0-CF8D-21E1C452854C}"/>
              </a:ext>
            </a:extLst>
          </p:cNvPr>
          <p:cNvGraphicFramePr>
            <a:graphicFrameLocks/>
          </p:cNvGraphicFramePr>
          <p:nvPr>
            <p:extLst>
              <p:ext uri="{D42A27DB-BD31-4B8C-83A1-F6EECF244321}">
                <p14:modId xmlns:p14="http://schemas.microsoft.com/office/powerpoint/2010/main" val="3983400429"/>
              </p:ext>
            </p:extLst>
          </p:nvPr>
        </p:nvGraphicFramePr>
        <p:xfrm>
          <a:off x="311700" y="717100"/>
          <a:ext cx="8520600" cy="4282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076366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a:extLst>
              <a:ext uri="{FF2B5EF4-FFF2-40B4-BE49-F238E27FC236}">
                <a16:creationId xmlns:a16="http://schemas.microsoft.com/office/drawing/2014/main" id="{49800C46-C7FE-350B-B8E1-C3AA47E89554}"/>
              </a:ext>
            </a:extLst>
          </p:cNvPr>
          <p:cNvSpPr>
            <a:spLocks noGrp="1"/>
          </p:cNvSpPr>
          <p:nvPr>
            <p:ph type="body" idx="1"/>
          </p:nvPr>
        </p:nvSpPr>
        <p:spPr/>
        <p:txBody>
          <a:bodyPr>
            <a:normAutofit fontScale="70000" lnSpcReduction="20000"/>
          </a:bodyPr>
          <a:lstStyle/>
          <a:p>
            <a:pPr marL="400050" indent="-285750">
              <a:buFont typeface="Arial" panose="020B0604020202020204" pitchFamily="34" charset="0"/>
              <a:buChar char="•"/>
            </a:pPr>
            <a:r>
              <a:rPr lang="fi-FI" dirty="0">
                <a:latin typeface="Source Sans Pro" panose="020B0503030403020204" pitchFamily="34" charset="0"/>
                <a:ea typeface="Source Sans Pro" panose="020B0503030403020204" pitchFamily="34" charset="0"/>
              </a:rPr>
              <a:t>Viestintä- ja vuorovaikutustaidot ovat olennaisia työelämätaitoja</a:t>
            </a:r>
          </a:p>
          <a:p>
            <a:pPr marL="1200150" lvl="1" indent="-285750">
              <a:spcBef>
                <a:spcPts val="0"/>
              </a:spcBef>
              <a:spcAft>
                <a:spcPts val="600"/>
              </a:spcAft>
              <a:buFont typeface="Arial" panose="020B0604020202020204" pitchFamily="34" charset="0"/>
              <a:buChar char="•"/>
            </a:pPr>
            <a:r>
              <a:rPr lang="fi-FI" dirty="0">
                <a:latin typeface="Source Sans Pro" panose="020B0503030403020204" pitchFamily="34" charset="0"/>
                <a:ea typeface="Source Sans Pro" panose="020B0503030403020204" pitchFamily="34" charset="0"/>
              </a:rPr>
              <a:t>Vastauksissa korostetaan, että on tärkeää osata kommunikoida selkeästi ja tehokkaasti, toimia erilaisten ihmisten kanssa, ilmaista itseään suullisesti ja kirjallisesti sekä ymmärtää erilaisia viestintätilanteita.</a:t>
            </a:r>
          </a:p>
          <a:p>
            <a:pPr marL="400050" indent="-285750">
              <a:buFont typeface="Arial" panose="020B0604020202020204" pitchFamily="34" charset="0"/>
              <a:buChar char="•"/>
            </a:pPr>
            <a:r>
              <a:rPr lang="fi-FI" dirty="0">
                <a:latin typeface="Source Sans Pro" panose="020B0503030403020204" pitchFamily="34" charset="0"/>
                <a:ea typeface="Source Sans Pro" panose="020B0503030403020204" pitchFamily="34" charset="0"/>
              </a:rPr>
              <a:t>Vuorovaikutuksessa korostuvat ihmisten kohtaaminen ja yhteistyö</a:t>
            </a:r>
          </a:p>
          <a:p>
            <a:pPr marL="1200150" lvl="1" indent="-285750">
              <a:spcBef>
                <a:spcPts val="0"/>
              </a:spcBef>
              <a:spcAft>
                <a:spcPts val="600"/>
              </a:spcAft>
              <a:buFont typeface="Arial" panose="020B0604020202020204" pitchFamily="34" charset="0"/>
              <a:buChar char="•"/>
            </a:pPr>
            <a:r>
              <a:rPr lang="fi-FI" dirty="0">
                <a:latin typeface="Source Sans Pro" panose="020B0503030403020204" pitchFamily="34" charset="0"/>
                <a:ea typeface="Source Sans Pro" panose="020B0503030403020204" pitchFamily="34" charset="0"/>
              </a:rPr>
              <a:t>Vastauksissa tuodaan esiin, että on tärkeää osata kohdata erilaisia ihmisiä, ymmärtää heidän tarpeitaan ja toimia rakentavassa vuorovaikutuksessa. Tiimityö, moniammatillinen yhteistyö ja kyky toimia monikulttuurisissa ympäristöissä ovat tärkeitä taitoja.</a:t>
            </a:r>
          </a:p>
          <a:p>
            <a:pPr marL="400050" indent="-285750">
              <a:buFont typeface="Arial" panose="020B0604020202020204" pitchFamily="34" charset="0"/>
              <a:buChar char="•"/>
            </a:pPr>
            <a:r>
              <a:rPr lang="fi-FI" dirty="0">
                <a:latin typeface="Source Sans Pro" panose="020B0503030403020204" pitchFamily="34" charset="0"/>
                <a:ea typeface="Source Sans Pro" panose="020B0503030403020204" pitchFamily="34" charset="0"/>
              </a:rPr>
              <a:t>Verkostoituminen on tärkeä osa ammatillista kehittymistä</a:t>
            </a:r>
          </a:p>
          <a:p>
            <a:pPr marL="1200150" lvl="1" indent="-285750">
              <a:spcBef>
                <a:spcPts val="0"/>
              </a:spcBef>
              <a:spcAft>
                <a:spcPts val="600"/>
              </a:spcAft>
              <a:buFont typeface="Arial" panose="020B0604020202020204" pitchFamily="34" charset="0"/>
              <a:buChar char="•"/>
            </a:pPr>
            <a:r>
              <a:rPr lang="fi-FI" dirty="0">
                <a:latin typeface="Source Sans Pro" panose="020B0503030403020204" pitchFamily="34" charset="0"/>
                <a:ea typeface="Source Sans Pro" panose="020B0503030403020204" pitchFamily="34" charset="0"/>
              </a:rPr>
              <a:t>Vastauksissa korostetaan, että verkostoituminen auttaa luomaan kontakteja, löytämään työmahdollisuuksia ja kehittämään omaa osaamista.</a:t>
            </a:r>
          </a:p>
          <a:p>
            <a:pPr marL="400050" indent="-285750">
              <a:buFont typeface="Arial" panose="020B0604020202020204" pitchFamily="34" charset="0"/>
              <a:buChar char="•"/>
            </a:pPr>
            <a:r>
              <a:rPr lang="fi-FI" dirty="0">
                <a:latin typeface="Source Sans Pro" panose="020B0503030403020204" pitchFamily="34" charset="0"/>
                <a:ea typeface="Source Sans Pro" panose="020B0503030403020204" pitchFamily="34" charset="0"/>
              </a:rPr>
              <a:t>Asiakaspalvelu ja asiakkaiden kohtaaminen ovat keskeisiä monissa ammateissa</a:t>
            </a:r>
          </a:p>
          <a:p>
            <a:pPr marL="1200150" lvl="1" indent="-285750">
              <a:spcBef>
                <a:spcPts val="0"/>
              </a:spcBef>
              <a:spcAft>
                <a:spcPts val="600"/>
              </a:spcAft>
              <a:buFont typeface="Arial" panose="020B0604020202020204" pitchFamily="34" charset="0"/>
              <a:buChar char="•"/>
            </a:pPr>
            <a:r>
              <a:rPr lang="fi-FI" dirty="0">
                <a:latin typeface="Source Sans Pro" panose="020B0503030403020204" pitchFamily="34" charset="0"/>
                <a:ea typeface="Source Sans Pro" panose="020B0503030403020204" pitchFamily="34" charset="0"/>
              </a:rPr>
              <a:t>Vastauksissa tuodaan esiin, että on tärkeää osata palvella asiakkaita hyvin, ymmärtää heidän tarpeitaan ja luoda positiivisia asiakaskokemuksia. Erityisesti mainitaan potilaiden kohtaaminen terveydenhuollossa.</a:t>
            </a:r>
          </a:p>
          <a:p>
            <a:pPr marL="400050" indent="-285750">
              <a:buFont typeface="Arial" panose="020B0604020202020204" pitchFamily="34" charset="0"/>
              <a:buChar char="•"/>
            </a:pPr>
            <a:r>
              <a:rPr lang="fi-FI" dirty="0">
                <a:latin typeface="Source Sans Pro" panose="020B0503030403020204" pitchFamily="34" charset="0"/>
                <a:ea typeface="Source Sans Pro" panose="020B0503030403020204" pitchFamily="34" charset="0"/>
              </a:rPr>
              <a:t>Esiintymistaidot ja itsensä markkinointi ovat tärkeitä</a:t>
            </a:r>
          </a:p>
          <a:p>
            <a:pPr marL="1200150" lvl="1" indent="-285750">
              <a:spcBef>
                <a:spcPts val="0"/>
              </a:spcBef>
              <a:spcAft>
                <a:spcPts val="600"/>
              </a:spcAft>
              <a:buFont typeface="Arial" panose="020B0604020202020204" pitchFamily="34" charset="0"/>
              <a:buChar char="•"/>
            </a:pPr>
            <a:r>
              <a:rPr lang="fi-FI" dirty="0">
                <a:latin typeface="Source Sans Pro" panose="020B0503030403020204" pitchFamily="34" charset="0"/>
                <a:ea typeface="Source Sans Pro" panose="020B0503030403020204" pitchFamily="34" charset="0"/>
              </a:rPr>
              <a:t>Vastauksissa todetaan, että on tärkeää osata esiintyä vakuuttavasti, myydä omia ideoita ja markkinoida itseään ammattimaisesti.</a:t>
            </a:r>
          </a:p>
        </p:txBody>
      </p:sp>
      <p:sp>
        <p:nvSpPr>
          <p:cNvPr id="3" name="Otsikko 2">
            <a:extLst>
              <a:ext uri="{FF2B5EF4-FFF2-40B4-BE49-F238E27FC236}">
                <a16:creationId xmlns:a16="http://schemas.microsoft.com/office/drawing/2014/main" id="{6DF5B178-85E5-8036-39F7-A44B00818718}"/>
              </a:ext>
            </a:extLst>
          </p:cNvPr>
          <p:cNvSpPr>
            <a:spLocks noGrp="1"/>
          </p:cNvSpPr>
          <p:nvPr>
            <p:ph type="title"/>
          </p:nvPr>
        </p:nvSpPr>
        <p:spPr/>
        <p:txBody>
          <a:bodyPr>
            <a:normAutofit/>
          </a:bodyPr>
          <a:lstStyle/>
          <a:p>
            <a:r>
              <a:rPr lang="fi-FI" sz="2400" dirty="0">
                <a:solidFill>
                  <a:schemeClr val="accent2"/>
                </a:solidFill>
              </a:rPr>
              <a:t>Viestintä, vuorovaikutus, ihmisten kohtaaminen (AI)</a:t>
            </a:r>
          </a:p>
        </p:txBody>
      </p:sp>
    </p:spTree>
    <p:extLst>
      <p:ext uri="{BB962C8B-B14F-4D97-AF65-F5344CB8AC3E}">
        <p14:creationId xmlns:p14="http://schemas.microsoft.com/office/powerpoint/2010/main" val="29047763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a:extLst>
              <a:ext uri="{FF2B5EF4-FFF2-40B4-BE49-F238E27FC236}">
                <a16:creationId xmlns:a16="http://schemas.microsoft.com/office/drawing/2014/main" id="{19624AF0-5331-7E19-6B35-4A0353F6D36B}"/>
              </a:ext>
            </a:extLst>
          </p:cNvPr>
          <p:cNvSpPr>
            <a:spLocks noGrp="1"/>
          </p:cNvSpPr>
          <p:nvPr>
            <p:ph type="body" idx="1"/>
          </p:nvPr>
        </p:nvSpPr>
        <p:spPr/>
        <p:txBody>
          <a:bodyPr>
            <a:normAutofit fontScale="70000" lnSpcReduction="20000"/>
          </a:bodyPr>
          <a:lstStyle/>
          <a:p>
            <a:pPr marL="400050" indent="-285750">
              <a:buFont typeface="Arial" panose="020B0604020202020204" pitchFamily="34" charset="0"/>
              <a:buChar char="•"/>
            </a:pPr>
            <a:r>
              <a:rPr lang="fi-FI" dirty="0">
                <a:latin typeface="Source Sans Pro" panose="020B0503030403020204" pitchFamily="34" charset="0"/>
                <a:ea typeface="Source Sans Pro" panose="020B0503030403020204" pitchFamily="34" charset="0"/>
              </a:rPr>
              <a:t>Digitaidot ovat yhä tärkeämpiä kaikilla aloilla</a:t>
            </a:r>
          </a:p>
          <a:p>
            <a:pPr marL="1200150" lvl="1" indent="-285750">
              <a:spcBef>
                <a:spcPts val="0"/>
              </a:spcBef>
              <a:spcAft>
                <a:spcPts val="600"/>
              </a:spcAft>
              <a:buFont typeface="Arial" panose="020B0604020202020204" pitchFamily="34" charset="0"/>
              <a:buChar char="•"/>
            </a:pPr>
            <a:r>
              <a:rPr lang="fi-FI" dirty="0">
                <a:latin typeface="Source Sans Pro" panose="020B0503030403020204" pitchFamily="34" charset="0"/>
                <a:ea typeface="Source Sans Pro" panose="020B0503030403020204" pitchFamily="34" charset="0"/>
              </a:rPr>
              <a:t>Vastauksissa korostetaan, että digitaalinen osaaminen on nykyään välttämätöntä työelämässä. Mainitaan tarve hallita erilaisia ohjelmia, ohjelmistoja ja digitaalisia työkaluja. Myös tietotekninen osaaminen, IT-taidot ja tieto- ja viestintätekniikan (TVT) osaaminen nousevat esiin useissa kommenteissa.</a:t>
            </a:r>
          </a:p>
          <a:p>
            <a:pPr marL="400050" indent="-285750">
              <a:buFont typeface="Arial" panose="020B0604020202020204" pitchFamily="34" charset="0"/>
              <a:buChar char="•"/>
            </a:pPr>
            <a:r>
              <a:rPr lang="fi-FI" dirty="0">
                <a:latin typeface="Source Sans Pro" panose="020B0503030403020204" pitchFamily="34" charset="0"/>
                <a:ea typeface="Source Sans Pro" panose="020B0503030403020204" pitchFamily="34" charset="0"/>
              </a:rPr>
              <a:t>Tekoäly (AI) on uusi ja merkittävä osa-alue</a:t>
            </a:r>
          </a:p>
          <a:p>
            <a:pPr marL="1200150" lvl="1" indent="-285750">
              <a:spcBef>
                <a:spcPts val="0"/>
              </a:spcBef>
              <a:spcAft>
                <a:spcPts val="600"/>
              </a:spcAft>
              <a:buFont typeface="Arial" panose="020B0604020202020204" pitchFamily="34" charset="0"/>
              <a:buChar char="•"/>
            </a:pPr>
            <a:r>
              <a:rPr lang="fi-FI" dirty="0">
                <a:latin typeface="Source Sans Pro" panose="020B0503030403020204" pitchFamily="34" charset="0"/>
                <a:ea typeface="Source Sans Pro" panose="020B0503030403020204" pitchFamily="34" charset="0"/>
              </a:rPr>
              <a:t>Monet vastaukset tuovat esiin tekoälyn roolin tulevaisuuden työelämässä. Tekoälyn hyödyntäminen, siihen liittyvä osaaminen ja sen tuomat mahdollisuudet ja uhat ovat toistuvia teemoja.</a:t>
            </a:r>
          </a:p>
          <a:p>
            <a:pPr marL="400050" indent="-285750">
              <a:buFont typeface="Arial" panose="020B0604020202020204" pitchFamily="34" charset="0"/>
              <a:buChar char="•"/>
            </a:pPr>
            <a:r>
              <a:rPr lang="fi-FI" dirty="0">
                <a:latin typeface="Source Sans Pro" panose="020B0503030403020204" pitchFamily="34" charset="0"/>
                <a:ea typeface="Source Sans Pro" panose="020B0503030403020204" pitchFamily="34" charset="0"/>
              </a:rPr>
              <a:t>Ohjelmointi ja koodaus ovat tärkeitä taitoja</a:t>
            </a:r>
          </a:p>
          <a:p>
            <a:pPr marL="1200150" lvl="1" indent="-285750">
              <a:spcBef>
                <a:spcPts val="0"/>
              </a:spcBef>
              <a:spcAft>
                <a:spcPts val="600"/>
              </a:spcAft>
              <a:buFont typeface="Arial" panose="020B0604020202020204" pitchFamily="34" charset="0"/>
              <a:buChar char="•"/>
            </a:pPr>
            <a:r>
              <a:rPr lang="fi-FI" dirty="0">
                <a:latin typeface="Source Sans Pro" panose="020B0503030403020204" pitchFamily="34" charset="0"/>
                <a:ea typeface="Source Sans Pro" panose="020B0503030403020204" pitchFamily="34" charset="0"/>
              </a:rPr>
              <a:t>Dokumenteissa mainitaan useita kertoja ohjelmointi- ja koodaustaidot. Erityisesti Python-koodaus mainitaan hyödyllisenä taitona.</a:t>
            </a:r>
          </a:p>
          <a:p>
            <a:pPr marL="400050" indent="-285750">
              <a:buFont typeface="Arial" panose="020B0604020202020204" pitchFamily="34" charset="0"/>
              <a:buChar char="•"/>
            </a:pPr>
            <a:r>
              <a:rPr lang="fi-FI" dirty="0">
                <a:latin typeface="Source Sans Pro" panose="020B0503030403020204" pitchFamily="34" charset="0"/>
                <a:ea typeface="Source Sans Pro" panose="020B0503030403020204" pitchFamily="34" charset="0"/>
              </a:rPr>
              <a:t>Teknologian kehitys vaatii jatkuvaa oppimista ja sopeutumista</a:t>
            </a:r>
          </a:p>
          <a:p>
            <a:pPr marL="1200150" lvl="1" indent="-285750">
              <a:spcBef>
                <a:spcPts val="0"/>
              </a:spcBef>
              <a:spcAft>
                <a:spcPts val="600"/>
              </a:spcAft>
              <a:buFont typeface="Arial" panose="020B0604020202020204" pitchFamily="34" charset="0"/>
              <a:buChar char="•"/>
            </a:pPr>
            <a:r>
              <a:rPr lang="fi-FI" dirty="0">
                <a:latin typeface="Source Sans Pro" panose="020B0503030403020204" pitchFamily="34" charset="0"/>
                <a:ea typeface="Source Sans Pro" panose="020B0503030403020204" pitchFamily="34" charset="0"/>
              </a:rPr>
              <a:t>Useissa vastauksissa korostetaan, että teknologia kehittyy nopeasti, ja siksi on tärkeää pysyä ajan tasalla ja oppia uusia taitoja. Myös kyky omaksua uusia ohjelmia ja tekniikoita on tärkeää.</a:t>
            </a:r>
          </a:p>
          <a:p>
            <a:pPr marL="400050" indent="-285750">
              <a:buFont typeface="Arial" panose="020B0604020202020204" pitchFamily="34" charset="0"/>
              <a:buChar char="•"/>
            </a:pPr>
            <a:r>
              <a:rPr lang="fi-FI" dirty="0">
                <a:latin typeface="Source Sans Pro" panose="020B0503030403020204" pitchFamily="34" charset="0"/>
                <a:ea typeface="Source Sans Pro" panose="020B0503030403020204" pitchFamily="34" charset="0"/>
              </a:rPr>
              <a:t>Erityisosaaminen ja syvällisempi osaaminen ovat arvokkaita</a:t>
            </a:r>
          </a:p>
          <a:p>
            <a:pPr marL="1200150" lvl="1" indent="-285750">
              <a:spcBef>
                <a:spcPts val="0"/>
              </a:spcBef>
              <a:spcAft>
                <a:spcPts val="600"/>
              </a:spcAft>
              <a:buFont typeface="Arial" panose="020B0604020202020204" pitchFamily="34" charset="0"/>
              <a:buChar char="•"/>
            </a:pPr>
            <a:r>
              <a:rPr lang="fi-FI" dirty="0">
                <a:latin typeface="Source Sans Pro" panose="020B0503030403020204" pitchFamily="34" charset="0"/>
                <a:ea typeface="Source Sans Pro" panose="020B0503030403020204" pitchFamily="34" charset="0"/>
              </a:rPr>
              <a:t>Vaikka perustaidot ovat tärkeitä, vastauksissa tuodaan esiin myös tarve erikoistua ja hankkia syvällisempää osaamista tietyistä teknologioista tai ohjelmistoista. Esimerkkejä mainituista ohjelmistoista ja teknologioista ovat 3D-mallinnusohjelmat, Adobe-ohjelmat, pilvipalvelut (AWS, GCP, </a:t>
            </a:r>
            <a:r>
              <a:rPr lang="fi-FI" dirty="0" err="1">
                <a:latin typeface="Source Sans Pro" panose="020B0503030403020204" pitchFamily="34" charset="0"/>
                <a:ea typeface="Source Sans Pro" panose="020B0503030403020204" pitchFamily="34" charset="0"/>
              </a:rPr>
              <a:t>Azure</a:t>
            </a:r>
            <a:r>
              <a:rPr lang="fi-FI" dirty="0">
                <a:latin typeface="Source Sans Pro" panose="020B0503030403020204" pitchFamily="34" charset="0"/>
                <a:ea typeface="Source Sans Pro" panose="020B0503030403020204" pitchFamily="34" charset="0"/>
              </a:rPr>
              <a:t>), versionhallintajärjestelmät (</a:t>
            </a:r>
            <a:r>
              <a:rPr lang="fi-FI" dirty="0" err="1">
                <a:latin typeface="Source Sans Pro" panose="020B0503030403020204" pitchFamily="34" charset="0"/>
                <a:ea typeface="Source Sans Pro" panose="020B0503030403020204" pitchFamily="34" charset="0"/>
              </a:rPr>
              <a:t>Git</a:t>
            </a:r>
            <a:r>
              <a:rPr lang="fi-FI" dirty="0">
                <a:latin typeface="Source Sans Pro" panose="020B0503030403020204" pitchFamily="34" charset="0"/>
                <a:ea typeface="Source Sans Pro" panose="020B0503030403020204" pitchFamily="34" charset="0"/>
              </a:rPr>
              <a:t>) ja erilaiset data-analyysityökalut.</a:t>
            </a:r>
          </a:p>
        </p:txBody>
      </p:sp>
      <p:sp>
        <p:nvSpPr>
          <p:cNvPr id="3" name="Otsikko 2">
            <a:extLst>
              <a:ext uri="{FF2B5EF4-FFF2-40B4-BE49-F238E27FC236}">
                <a16:creationId xmlns:a16="http://schemas.microsoft.com/office/drawing/2014/main" id="{6A8B98E8-6264-F2F6-D337-87489F6880FB}"/>
              </a:ext>
            </a:extLst>
          </p:cNvPr>
          <p:cNvSpPr>
            <a:spLocks noGrp="1"/>
          </p:cNvSpPr>
          <p:nvPr>
            <p:ph type="title"/>
          </p:nvPr>
        </p:nvSpPr>
        <p:spPr/>
        <p:txBody>
          <a:bodyPr/>
          <a:lstStyle/>
          <a:p>
            <a:r>
              <a:rPr lang="fi-FI" dirty="0">
                <a:solidFill>
                  <a:schemeClr val="accent2"/>
                </a:solidFill>
              </a:rPr>
              <a:t>Tietotekniset taidot (AI)</a:t>
            </a:r>
          </a:p>
        </p:txBody>
      </p:sp>
    </p:spTree>
    <p:extLst>
      <p:ext uri="{BB962C8B-B14F-4D97-AF65-F5344CB8AC3E}">
        <p14:creationId xmlns:p14="http://schemas.microsoft.com/office/powerpoint/2010/main" val="24933803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a:extLst>
              <a:ext uri="{FF2B5EF4-FFF2-40B4-BE49-F238E27FC236}">
                <a16:creationId xmlns:a16="http://schemas.microsoft.com/office/drawing/2014/main" id="{DD34D77D-4CB6-5C43-AFA5-095A77A6469D}"/>
              </a:ext>
            </a:extLst>
          </p:cNvPr>
          <p:cNvSpPr>
            <a:spLocks noGrp="1"/>
          </p:cNvSpPr>
          <p:nvPr>
            <p:ph type="title"/>
          </p:nvPr>
        </p:nvSpPr>
        <p:spPr/>
        <p:txBody>
          <a:bodyPr>
            <a:normAutofit fontScale="90000"/>
          </a:bodyPr>
          <a:lstStyle/>
          <a:p>
            <a:r>
              <a:rPr lang="fi-FI" dirty="0"/>
              <a:t>Humanistiset ja taidealat</a:t>
            </a:r>
          </a:p>
        </p:txBody>
      </p:sp>
      <p:sp>
        <p:nvSpPr>
          <p:cNvPr id="4" name="Tekstin paikkamerkki 3">
            <a:extLst>
              <a:ext uri="{FF2B5EF4-FFF2-40B4-BE49-F238E27FC236}">
                <a16:creationId xmlns:a16="http://schemas.microsoft.com/office/drawing/2014/main" id="{520C790C-9644-305F-1251-311AD511A93B}"/>
              </a:ext>
            </a:extLst>
          </p:cNvPr>
          <p:cNvSpPr>
            <a:spLocks noGrp="1"/>
          </p:cNvSpPr>
          <p:nvPr>
            <p:ph type="body" idx="1"/>
          </p:nvPr>
        </p:nvSpPr>
        <p:spPr/>
        <p:txBody>
          <a:bodyPr/>
          <a:lstStyle/>
          <a:p>
            <a:pPr>
              <a:spcAft>
                <a:spcPts val="600"/>
              </a:spcAft>
            </a:pPr>
            <a:r>
              <a:rPr lang="fi-FI" dirty="0"/>
              <a:t>Muita aloja enemmän mainintoja myynnistä ja markkinoinnista, yrittäjyydestä, verkostoista ja verkostoitumisesta, luovuudesta ja projektityöstä</a:t>
            </a:r>
          </a:p>
          <a:p>
            <a:pPr>
              <a:spcAft>
                <a:spcPts val="600"/>
              </a:spcAft>
            </a:pPr>
            <a:r>
              <a:rPr lang="fi-FI" dirty="0"/>
              <a:t>Muita aloja vähemmän mainintoja johtamisesta ja esihenkilötyöstä, tietotekniikasta, stressinhallinnasta sekä ihmisten kohtaamisesta ja asiakastyöstä</a:t>
            </a:r>
          </a:p>
        </p:txBody>
      </p:sp>
      <p:graphicFrame>
        <p:nvGraphicFramePr>
          <p:cNvPr id="6" name="Kaavio 5">
            <a:extLst>
              <a:ext uri="{FF2B5EF4-FFF2-40B4-BE49-F238E27FC236}">
                <a16:creationId xmlns:a16="http://schemas.microsoft.com/office/drawing/2014/main" id="{74F06F48-27A8-97D4-8836-5E9329E61C52}"/>
              </a:ext>
            </a:extLst>
          </p:cNvPr>
          <p:cNvGraphicFramePr>
            <a:graphicFrameLocks/>
          </p:cNvGraphicFramePr>
          <p:nvPr>
            <p:extLst>
              <p:ext uri="{D42A27DB-BD31-4B8C-83A1-F6EECF244321}">
                <p14:modId xmlns:p14="http://schemas.microsoft.com/office/powerpoint/2010/main" val="1756023193"/>
              </p:ext>
            </p:extLst>
          </p:nvPr>
        </p:nvGraphicFramePr>
        <p:xfrm>
          <a:off x="4314092" y="18288"/>
          <a:ext cx="4829908" cy="51252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861942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a:extLst>
              <a:ext uri="{FF2B5EF4-FFF2-40B4-BE49-F238E27FC236}">
                <a16:creationId xmlns:a16="http://schemas.microsoft.com/office/drawing/2014/main" id="{0F956769-F610-66A2-0FD0-09751682C94C}"/>
              </a:ext>
            </a:extLst>
          </p:cNvPr>
          <p:cNvSpPr>
            <a:spLocks noGrp="1"/>
          </p:cNvSpPr>
          <p:nvPr>
            <p:ph type="body" idx="1"/>
          </p:nvPr>
        </p:nvSpPr>
        <p:spPr/>
        <p:txBody>
          <a:bodyPr>
            <a:normAutofit fontScale="85000" lnSpcReduction="10000"/>
          </a:bodyPr>
          <a:lstStyle/>
          <a:p>
            <a:pPr>
              <a:lnSpc>
                <a:spcPct val="120000"/>
              </a:lnSpc>
            </a:pPr>
            <a:r>
              <a:rPr lang="fi-FI" dirty="0"/>
              <a:t>Vastauksissa korostetaan erityisesti </a:t>
            </a:r>
            <a:r>
              <a:rPr lang="fi-FI" b="1" dirty="0">
                <a:solidFill>
                  <a:schemeClr val="tx1"/>
                </a:solidFill>
              </a:rPr>
              <a:t>yrittäjyyskoulutuksen</a:t>
            </a:r>
            <a:r>
              <a:rPr lang="fi-FI" dirty="0"/>
              <a:t>, </a:t>
            </a:r>
            <a:r>
              <a:rPr lang="fi-FI" b="1" dirty="0"/>
              <a:t>digi- ja sometaitojen</a:t>
            </a:r>
            <a:r>
              <a:rPr lang="fi-FI" dirty="0"/>
              <a:t>, sekä </a:t>
            </a:r>
            <a:r>
              <a:rPr lang="fi-FI" b="1" dirty="0"/>
              <a:t>viestintä- ja vuorovaikutustaitojen</a:t>
            </a:r>
            <a:r>
              <a:rPr lang="fi-FI" dirty="0"/>
              <a:t> merkitystä. Lisäksi tuodaan esiin tarve kehittää </a:t>
            </a:r>
            <a:r>
              <a:rPr lang="fi-FI" b="1" dirty="0"/>
              <a:t>käytännön osaamista</a:t>
            </a:r>
            <a:r>
              <a:rPr lang="fi-FI" dirty="0"/>
              <a:t>, kuten editointi- ja kuvaamistaitoja, sekä ymmärrystä alan </a:t>
            </a:r>
            <a:r>
              <a:rPr lang="fi-FI" b="1" dirty="0"/>
              <a:t>liiketoiminnasta</a:t>
            </a:r>
            <a:r>
              <a:rPr lang="fi-FI" dirty="0"/>
              <a:t> ja </a:t>
            </a:r>
            <a:r>
              <a:rPr lang="fi-FI" b="1" dirty="0"/>
              <a:t>rahoituksesta</a:t>
            </a:r>
            <a:r>
              <a:rPr lang="fi-FI" dirty="0"/>
              <a:t>.</a:t>
            </a:r>
          </a:p>
          <a:p>
            <a:pPr>
              <a:lnSpc>
                <a:spcPct val="120000"/>
              </a:lnSpc>
            </a:pPr>
            <a:r>
              <a:rPr lang="fi-FI" dirty="0"/>
              <a:t>Vastauksissa nostetaan esiin myös työelämän realiteetteja, kuten epävarmuutta, jatkuvaa muutosta ja tarvetta oman </a:t>
            </a:r>
            <a:r>
              <a:rPr lang="fi-FI" b="1" dirty="0"/>
              <a:t>osaamisen jatkuvaan kehittämiseen</a:t>
            </a:r>
            <a:r>
              <a:rPr lang="fi-FI" dirty="0"/>
              <a:t>. Opiskelijoita kannustetaan </a:t>
            </a:r>
            <a:r>
              <a:rPr lang="fi-FI" b="1" dirty="0"/>
              <a:t>verkostoitumaan</a:t>
            </a:r>
            <a:r>
              <a:rPr lang="fi-FI" dirty="0"/>
              <a:t>, olemaan </a:t>
            </a:r>
            <a:r>
              <a:rPr lang="fi-FI" b="1" dirty="0"/>
              <a:t>oma-aloitteisia</a:t>
            </a:r>
            <a:r>
              <a:rPr lang="fi-FI" dirty="0"/>
              <a:t> ja </a:t>
            </a:r>
            <a:r>
              <a:rPr lang="fi-FI" b="1" dirty="0"/>
              <a:t>oppimaan</a:t>
            </a:r>
            <a:r>
              <a:rPr lang="fi-FI" dirty="0"/>
              <a:t> uusia asioita nopeasti. Lisäksi korostetaan </a:t>
            </a:r>
            <a:r>
              <a:rPr lang="fi-FI" b="1" dirty="0"/>
              <a:t>itsensä johtamisen </a:t>
            </a:r>
            <a:r>
              <a:rPr lang="fi-FI" dirty="0"/>
              <a:t>taitoja, kuten </a:t>
            </a:r>
            <a:r>
              <a:rPr lang="fi-FI" b="1" dirty="0"/>
              <a:t>stressinhallintaa</a:t>
            </a:r>
            <a:r>
              <a:rPr lang="fi-FI" dirty="0"/>
              <a:t>, </a:t>
            </a:r>
            <a:r>
              <a:rPr lang="fi-FI" b="1" dirty="0"/>
              <a:t>priorisointia</a:t>
            </a:r>
            <a:r>
              <a:rPr lang="fi-FI" dirty="0"/>
              <a:t> ja omien </a:t>
            </a:r>
            <a:r>
              <a:rPr lang="fi-FI" b="1" dirty="0"/>
              <a:t>rajojen</a:t>
            </a:r>
            <a:r>
              <a:rPr lang="fi-FI" dirty="0"/>
              <a:t> asettamista.</a:t>
            </a:r>
          </a:p>
          <a:p>
            <a:pPr>
              <a:lnSpc>
                <a:spcPct val="120000"/>
              </a:lnSpc>
            </a:pPr>
            <a:r>
              <a:rPr lang="fi-FI" b="1" dirty="0"/>
              <a:t>Yrittäjyysosaamisen</a:t>
            </a:r>
            <a:r>
              <a:rPr lang="fi-FI" dirty="0"/>
              <a:t> kehittäminen nähdään keskeisenä, sillä yksinyrittäjyys ja freelancer-työ yleistyvät alalla. Vastauksissa mainitaan myös </a:t>
            </a:r>
            <a:r>
              <a:rPr lang="fi-FI" b="1" dirty="0"/>
              <a:t>teknologian</a:t>
            </a:r>
            <a:r>
              <a:rPr lang="fi-FI" dirty="0"/>
              <a:t>, kuten </a:t>
            </a:r>
            <a:r>
              <a:rPr lang="fi-FI" b="1" dirty="0"/>
              <a:t>tekoälyn</a:t>
            </a:r>
            <a:r>
              <a:rPr lang="fi-FI" dirty="0"/>
              <a:t>, rooli tulevaisuuden työelämässä ja kehotetaan opiskelijoita varautumaan sen hyödyntämiseen. Kaiken kaikkiaan vastaukset antavat monipuolisen kuvan niistä haasteista ja mahdollisuuksista, joita media-alan ammattilaiset kohtaavat, ja niistä taidoista, joita koulutuksen tulisi tarjota, jotta opiskelijat voivat niihin vastata.</a:t>
            </a:r>
          </a:p>
        </p:txBody>
      </p:sp>
      <p:sp>
        <p:nvSpPr>
          <p:cNvPr id="3" name="Otsikko 2">
            <a:extLst>
              <a:ext uri="{FF2B5EF4-FFF2-40B4-BE49-F238E27FC236}">
                <a16:creationId xmlns:a16="http://schemas.microsoft.com/office/drawing/2014/main" id="{C61EEA11-0B9A-C6AF-6EA6-8646819E0CE3}"/>
              </a:ext>
            </a:extLst>
          </p:cNvPr>
          <p:cNvSpPr>
            <a:spLocks noGrp="1"/>
          </p:cNvSpPr>
          <p:nvPr>
            <p:ph type="title"/>
          </p:nvPr>
        </p:nvSpPr>
        <p:spPr/>
        <p:txBody>
          <a:bodyPr/>
          <a:lstStyle/>
          <a:p>
            <a:r>
              <a:rPr lang="fi-FI" dirty="0">
                <a:solidFill>
                  <a:schemeClr val="accent2"/>
                </a:solidFill>
              </a:rPr>
              <a:t>Medianomi (AMK) </a:t>
            </a:r>
            <a:r>
              <a:rPr lang="fi-FI" sz="2800" dirty="0">
                <a:solidFill>
                  <a:schemeClr val="accent2"/>
                </a:solidFill>
              </a:rPr>
              <a:t>(AI)</a:t>
            </a:r>
            <a:endParaRPr lang="fi-FI" dirty="0">
              <a:solidFill>
                <a:schemeClr val="accent2"/>
              </a:solidFill>
            </a:endParaRPr>
          </a:p>
        </p:txBody>
      </p:sp>
    </p:spTree>
    <p:extLst>
      <p:ext uri="{BB962C8B-B14F-4D97-AF65-F5344CB8AC3E}">
        <p14:creationId xmlns:p14="http://schemas.microsoft.com/office/powerpoint/2010/main" val="7659066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9F3E5D5-26F8-96AF-410E-46A33A0552BF}"/>
              </a:ext>
            </a:extLst>
          </p:cNvPr>
          <p:cNvSpPr>
            <a:spLocks noGrp="1"/>
          </p:cNvSpPr>
          <p:nvPr>
            <p:ph type="title"/>
          </p:nvPr>
        </p:nvSpPr>
        <p:spPr/>
        <p:txBody>
          <a:bodyPr/>
          <a:lstStyle/>
          <a:p>
            <a:r>
              <a:rPr lang="fi-FI" dirty="0"/>
              <a:t>Kasvatusalat</a:t>
            </a:r>
          </a:p>
        </p:txBody>
      </p:sp>
      <p:sp>
        <p:nvSpPr>
          <p:cNvPr id="3" name="Tekstin paikkamerkki 2">
            <a:extLst>
              <a:ext uri="{FF2B5EF4-FFF2-40B4-BE49-F238E27FC236}">
                <a16:creationId xmlns:a16="http://schemas.microsoft.com/office/drawing/2014/main" id="{4FE5DA79-CDA2-B4DD-D53A-F186B6313B04}"/>
              </a:ext>
            </a:extLst>
          </p:cNvPr>
          <p:cNvSpPr>
            <a:spLocks noGrp="1"/>
          </p:cNvSpPr>
          <p:nvPr>
            <p:ph type="body" idx="1"/>
          </p:nvPr>
        </p:nvSpPr>
        <p:spPr/>
        <p:txBody>
          <a:bodyPr/>
          <a:lstStyle/>
          <a:p>
            <a:pPr>
              <a:spcAft>
                <a:spcPts val="600"/>
              </a:spcAft>
            </a:pPr>
            <a:r>
              <a:rPr lang="fi-FI" dirty="0"/>
              <a:t>Selvästi muita aloja enemmän mainintoja yrittäjyydestä. Myös monipuolisuus, ajanhallinta, verkostot ja markkinointi yleisempiä kuin muilla aloilla.</a:t>
            </a:r>
          </a:p>
          <a:p>
            <a:pPr>
              <a:spcAft>
                <a:spcPts val="600"/>
              </a:spcAft>
            </a:pPr>
            <a:r>
              <a:rPr lang="fi-FI" dirty="0"/>
              <a:t>Muita aloja vähemmän mainintoja johtajuudesta, tietotekniikasta, tekoälystä ja ongelmanratkaisusta</a:t>
            </a:r>
          </a:p>
        </p:txBody>
      </p:sp>
      <p:graphicFrame>
        <p:nvGraphicFramePr>
          <p:cNvPr id="4" name="Kaavio 3">
            <a:extLst>
              <a:ext uri="{FF2B5EF4-FFF2-40B4-BE49-F238E27FC236}">
                <a16:creationId xmlns:a16="http://schemas.microsoft.com/office/drawing/2014/main" id="{8DF7B402-F76E-4FB4-DB17-C2A3854E13D9}"/>
              </a:ext>
            </a:extLst>
          </p:cNvPr>
          <p:cNvGraphicFramePr>
            <a:graphicFrameLocks/>
          </p:cNvGraphicFramePr>
          <p:nvPr>
            <p:extLst>
              <p:ext uri="{D42A27DB-BD31-4B8C-83A1-F6EECF244321}">
                <p14:modId xmlns:p14="http://schemas.microsoft.com/office/powerpoint/2010/main" val="4108209034"/>
              </p:ext>
            </p:extLst>
          </p:nvPr>
        </p:nvGraphicFramePr>
        <p:xfrm>
          <a:off x="4261800" y="18288"/>
          <a:ext cx="4882200" cy="51252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73116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a:extLst>
              <a:ext uri="{FF2B5EF4-FFF2-40B4-BE49-F238E27FC236}">
                <a16:creationId xmlns:a16="http://schemas.microsoft.com/office/drawing/2014/main" id="{462D7AF0-779E-C014-0083-81D93D743F04}"/>
              </a:ext>
            </a:extLst>
          </p:cNvPr>
          <p:cNvSpPr>
            <a:spLocks noGrp="1"/>
          </p:cNvSpPr>
          <p:nvPr>
            <p:ph type="body" idx="1"/>
          </p:nvPr>
        </p:nvSpPr>
        <p:spPr/>
        <p:txBody>
          <a:bodyPr/>
          <a:lstStyle/>
          <a:p>
            <a:pPr marL="400050" indent="-285750">
              <a:buFont typeface="Arial" panose="020B0604020202020204" pitchFamily="34" charset="0"/>
              <a:buChar char="•"/>
            </a:pPr>
            <a:r>
              <a:rPr lang="fi-FI" dirty="0"/>
              <a:t>Vuonna 2019 AMK- tai YAMK-tutkinnon suorittaneiden uraseurantakysely</a:t>
            </a:r>
          </a:p>
          <a:p>
            <a:pPr marL="400050" indent="-285750">
              <a:buFont typeface="Arial" panose="020B0604020202020204" pitchFamily="34" charset="0"/>
              <a:buChar char="•"/>
            </a:pPr>
            <a:r>
              <a:rPr lang="fi-FI" dirty="0"/>
              <a:t>Avoimet kysymykset </a:t>
            </a:r>
          </a:p>
          <a:p>
            <a:pPr marL="1200150" lvl="1" indent="-285750">
              <a:spcBef>
                <a:spcPts val="0"/>
              </a:spcBef>
              <a:spcAft>
                <a:spcPts val="600"/>
              </a:spcAft>
              <a:buFont typeface="Arial" panose="020B0604020202020204" pitchFamily="34" charset="0"/>
              <a:buChar char="•"/>
            </a:pPr>
            <a:r>
              <a:rPr lang="fi-FI" b="1" dirty="0">
                <a:solidFill>
                  <a:schemeClr val="accent1"/>
                </a:solidFill>
              </a:rPr>
              <a:t>Millaista lisäkoulutusta tarvitsisit? </a:t>
            </a:r>
            <a:r>
              <a:rPr lang="fi-FI" dirty="0"/>
              <a:t>(N = 2 474)</a:t>
            </a:r>
          </a:p>
          <a:p>
            <a:pPr marL="1200150" lvl="1" indent="-285750">
              <a:spcBef>
                <a:spcPts val="0"/>
              </a:spcBef>
              <a:spcAft>
                <a:spcPts val="600"/>
              </a:spcAft>
              <a:buFont typeface="Arial" panose="020B0604020202020204" pitchFamily="34" charset="0"/>
              <a:buChar char="•"/>
            </a:pPr>
            <a:r>
              <a:rPr lang="fi-FI" b="1" dirty="0">
                <a:solidFill>
                  <a:schemeClr val="accent1"/>
                </a:solidFill>
              </a:rPr>
              <a:t>Tulevaisuuden työelämää ajatellen, mitä ammatillista ja alaasi liittyvää osaamista kannustaisit nykyisiä opiskelijoita kehittämään? </a:t>
            </a:r>
            <a:r>
              <a:rPr lang="fi-FI" dirty="0"/>
              <a:t>(N = 5 708)</a:t>
            </a:r>
          </a:p>
          <a:p>
            <a:pPr marL="400050" indent="-285750">
              <a:buFont typeface="Arial" panose="020B0604020202020204" pitchFamily="34" charset="0"/>
              <a:buChar char="•"/>
            </a:pPr>
            <a:r>
              <a:rPr lang="fi-FI" dirty="0"/>
              <a:t>Aineistoa on analysoitu pääasiallisesti laskennallisin menetelmin</a:t>
            </a:r>
          </a:p>
          <a:p>
            <a:pPr marL="1200150" lvl="1" indent="-285750">
              <a:spcBef>
                <a:spcPts val="0"/>
              </a:spcBef>
              <a:spcAft>
                <a:spcPts val="600"/>
              </a:spcAft>
              <a:buFont typeface="Arial" panose="020B0604020202020204" pitchFamily="34" charset="0"/>
              <a:buChar char="•"/>
            </a:pPr>
            <a:r>
              <a:rPr lang="fi-FI" dirty="0"/>
              <a:t>Ruotsin- ja englanninkielisten vastausten koneellinen kääntäminen (Google </a:t>
            </a:r>
            <a:r>
              <a:rPr lang="fi-FI" dirty="0" err="1"/>
              <a:t>Translate</a:t>
            </a:r>
            <a:r>
              <a:rPr lang="fi-FI" dirty="0"/>
              <a:t>)</a:t>
            </a:r>
          </a:p>
          <a:p>
            <a:pPr marL="1200150" lvl="1" indent="-285750">
              <a:spcBef>
                <a:spcPts val="0"/>
              </a:spcBef>
              <a:spcAft>
                <a:spcPts val="600"/>
              </a:spcAft>
              <a:buFont typeface="Arial" panose="020B0604020202020204" pitchFamily="34" charset="0"/>
              <a:buChar char="•"/>
            </a:pPr>
            <a:r>
              <a:rPr lang="fi-FI" dirty="0"/>
              <a:t>LDA-aihemallinnus (R), mallien iterointi ja tulkinta manuaalisesti</a:t>
            </a:r>
          </a:p>
          <a:p>
            <a:pPr marL="1200150" lvl="1" indent="-285750">
              <a:spcBef>
                <a:spcPts val="0"/>
              </a:spcBef>
              <a:spcAft>
                <a:spcPts val="600"/>
              </a:spcAft>
              <a:buFont typeface="Arial" panose="020B0604020202020204" pitchFamily="34" charset="0"/>
              <a:buChar char="•"/>
            </a:pPr>
            <a:r>
              <a:rPr lang="fi-FI" dirty="0"/>
              <a:t>Yleisimpien termien luokitteleminen manuaalisesti</a:t>
            </a:r>
          </a:p>
          <a:p>
            <a:pPr marL="1200150" lvl="1" indent="-285750">
              <a:spcBef>
                <a:spcPts val="0"/>
              </a:spcBef>
              <a:spcAft>
                <a:spcPts val="600"/>
              </a:spcAft>
              <a:buFont typeface="Arial" panose="020B0604020202020204" pitchFamily="34" charset="0"/>
              <a:buChar char="•"/>
            </a:pPr>
            <a:r>
              <a:rPr lang="fi-FI" dirty="0"/>
              <a:t>Tekstikokonaisuuksien tiivistäminen generatiivisella tekoälyllä (Google </a:t>
            </a:r>
            <a:r>
              <a:rPr lang="fi-FI" dirty="0" err="1"/>
              <a:t>Gemini</a:t>
            </a:r>
            <a:r>
              <a:rPr lang="fi-FI" dirty="0"/>
              <a:t>)</a:t>
            </a:r>
          </a:p>
        </p:txBody>
      </p:sp>
      <p:sp>
        <p:nvSpPr>
          <p:cNvPr id="3" name="Otsikko 2">
            <a:extLst>
              <a:ext uri="{FF2B5EF4-FFF2-40B4-BE49-F238E27FC236}">
                <a16:creationId xmlns:a16="http://schemas.microsoft.com/office/drawing/2014/main" id="{FF4DFA47-BE26-FD23-C002-D2E0222475BF}"/>
              </a:ext>
            </a:extLst>
          </p:cNvPr>
          <p:cNvSpPr>
            <a:spLocks noGrp="1"/>
          </p:cNvSpPr>
          <p:nvPr>
            <p:ph type="title"/>
          </p:nvPr>
        </p:nvSpPr>
        <p:spPr/>
        <p:txBody>
          <a:bodyPr/>
          <a:lstStyle/>
          <a:p>
            <a:r>
              <a:rPr lang="fi-FI" dirty="0"/>
              <a:t>Aineisto ja analyysit</a:t>
            </a:r>
          </a:p>
        </p:txBody>
      </p:sp>
    </p:spTree>
    <p:extLst>
      <p:ext uri="{BB962C8B-B14F-4D97-AF65-F5344CB8AC3E}">
        <p14:creationId xmlns:p14="http://schemas.microsoft.com/office/powerpoint/2010/main" val="2619917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a:extLst>
              <a:ext uri="{FF2B5EF4-FFF2-40B4-BE49-F238E27FC236}">
                <a16:creationId xmlns:a16="http://schemas.microsoft.com/office/drawing/2014/main" id="{3E9B0759-F5F0-A50C-4DB9-4AAF27428A61}"/>
              </a:ext>
            </a:extLst>
          </p:cNvPr>
          <p:cNvSpPr>
            <a:spLocks noGrp="1"/>
          </p:cNvSpPr>
          <p:nvPr>
            <p:ph type="body" idx="1"/>
          </p:nvPr>
        </p:nvSpPr>
        <p:spPr/>
        <p:txBody>
          <a:bodyPr>
            <a:normAutofit fontScale="92500" lnSpcReduction="10000"/>
          </a:bodyPr>
          <a:lstStyle/>
          <a:p>
            <a:r>
              <a:rPr lang="fi-FI" dirty="0"/>
              <a:t>Vastauksissa korostetaan </a:t>
            </a:r>
            <a:r>
              <a:rPr lang="fi-FI" b="1" dirty="0"/>
              <a:t>monipuolista</a:t>
            </a:r>
            <a:r>
              <a:rPr lang="fi-FI" dirty="0"/>
              <a:t> osaamista, kuten oman </a:t>
            </a:r>
            <a:r>
              <a:rPr lang="fi-FI" b="1" dirty="0"/>
              <a:t>instrumentin</a:t>
            </a:r>
            <a:r>
              <a:rPr lang="fi-FI" dirty="0"/>
              <a:t> hallintaa, </a:t>
            </a:r>
            <a:r>
              <a:rPr lang="fi-FI" b="1" dirty="0"/>
              <a:t>pedagogisia</a:t>
            </a:r>
            <a:r>
              <a:rPr lang="fi-FI" dirty="0"/>
              <a:t> taitoja, </a:t>
            </a:r>
            <a:r>
              <a:rPr lang="fi-FI" b="1" dirty="0"/>
              <a:t>yrittäjyystaitoja</a:t>
            </a:r>
            <a:r>
              <a:rPr lang="fi-FI" dirty="0"/>
              <a:t> ja </a:t>
            </a:r>
            <a:r>
              <a:rPr lang="fi-FI" b="1" dirty="0"/>
              <a:t>vuorovaikutustaitoja</a:t>
            </a:r>
            <a:r>
              <a:rPr lang="fi-FI" dirty="0"/>
              <a:t>. Erityisesti yrittäjyystaitoja pidetään tärkeänä, sillä monille musiikinopettajille työllistyminen voi tarkoittaa itsensä työllistämistä.</a:t>
            </a:r>
          </a:p>
          <a:p>
            <a:r>
              <a:rPr lang="fi-FI" dirty="0"/>
              <a:t>Vastauksissa tuodaan esiin myös tarve kehittää opiskelijoille </a:t>
            </a:r>
            <a:r>
              <a:rPr lang="fi-FI" b="1" dirty="0"/>
              <a:t>itsensä johtamisen </a:t>
            </a:r>
            <a:r>
              <a:rPr lang="fi-FI" dirty="0"/>
              <a:t>taitoja, </a:t>
            </a:r>
            <a:r>
              <a:rPr lang="fi-FI" b="1" dirty="0"/>
              <a:t>ajanhallintaa</a:t>
            </a:r>
            <a:r>
              <a:rPr lang="fi-FI" dirty="0"/>
              <a:t>, </a:t>
            </a:r>
            <a:r>
              <a:rPr lang="fi-FI" b="1" dirty="0"/>
              <a:t>stressinhallintaa</a:t>
            </a:r>
            <a:r>
              <a:rPr lang="fi-FI" dirty="0"/>
              <a:t> ja </a:t>
            </a:r>
            <a:r>
              <a:rPr lang="fi-FI" b="1" dirty="0"/>
              <a:t>kykyä reflektoida </a:t>
            </a:r>
            <a:r>
              <a:rPr lang="fi-FI" dirty="0"/>
              <a:t>omaa työtä. Lisäksi </a:t>
            </a:r>
            <a:r>
              <a:rPr lang="fi-FI" b="1" dirty="0"/>
              <a:t>verkostoitumisen</a:t>
            </a:r>
            <a:r>
              <a:rPr lang="fi-FI" dirty="0"/>
              <a:t> ja itsensä </a:t>
            </a:r>
            <a:r>
              <a:rPr lang="fi-FI" b="1" dirty="0"/>
              <a:t>markkinoinnin</a:t>
            </a:r>
            <a:r>
              <a:rPr lang="fi-FI" dirty="0"/>
              <a:t> taidot nähdään keskeisinä. Pedagogisissa taidoissa korostetaan muun muassa yksilöllisten oppimistapojen huomioimista, erilaisten ryhmien opettamista ja erityispedagogiikkaa.</a:t>
            </a:r>
          </a:p>
          <a:p>
            <a:r>
              <a:rPr lang="fi-FI" dirty="0"/>
              <a:t>Lisäksi vastauksissa pohditaan musiikkikasvatuksen laajempaa merkitystä yhteiskunnassa, esimerkiksi ihmisten yhdistämisessä ja merkityksen luomisessa. Siinä kannustetaan musiikinopettajia kehittämään toimintaansa ja etsimään uusia lähestymistapoja opetukseen.</a:t>
            </a:r>
          </a:p>
          <a:p>
            <a:endParaRPr lang="fi-FI" dirty="0"/>
          </a:p>
        </p:txBody>
      </p:sp>
      <p:sp>
        <p:nvSpPr>
          <p:cNvPr id="3" name="Otsikko 2">
            <a:extLst>
              <a:ext uri="{FF2B5EF4-FFF2-40B4-BE49-F238E27FC236}">
                <a16:creationId xmlns:a16="http://schemas.microsoft.com/office/drawing/2014/main" id="{D906FBBB-DC70-1886-1BC3-1AF1BE0B94B6}"/>
              </a:ext>
            </a:extLst>
          </p:cNvPr>
          <p:cNvSpPr>
            <a:spLocks noGrp="1"/>
          </p:cNvSpPr>
          <p:nvPr>
            <p:ph type="title"/>
          </p:nvPr>
        </p:nvSpPr>
        <p:spPr/>
        <p:txBody>
          <a:bodyPr/>
          <a:lstStyle/>
          <a:p>
            <a:r>
              <a:rPr lang="fi-FI" dirty="0">
                <a:solidFill>
                  <a:schemeClr val="accent2"/>
                </a:solidFill>
              </a:rPr>
              <a:t>Musiikkipedagogi (AMK)</a:t>
            </a:r>
            <a:r>
              <a:rPr lang="fi-FI" sz="2800" dirty="0">
                <a:solidFill>
                  <a:schemeClr val="accent2"/>
                </a:solidFill>
              </a:rPr>
              <a:t> (AI)</a:t>
            </a:r>
            <a:endParaRPr lang="fi-FI" dirty="0">
              <a:solidFill>
                <a:schemeClr val="accent2"/>
              </a:solidFill>
            </a:endParaRPr>
          </a:p>
        </p:txBody>
      </p:sp>
    </p:spTree>
    <p:extLst>
      <p:ext uri="{BB962C8B-B14F-4D97-AF65-F5344CB8AC3E}">
        <p14:creationId xmlns:p14="http://schemas.microsoft.com/office/powerpoint/2010/main" val="35624967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07F5038-F38E-5DED-69CB-0861658B7F2C}"/>
              </a:ext>
            </a:extLst>
          </p:cNvPr>
          <p:cNvSpPr>
            <a:spLocks noGrp="1"/>
          </p:cNvSpPr>
          <p:nvPr>
            <p:ph type="title"/>
          </p:nvPr>
        </p:nvSpPr>
        <p:spPr/>
        <p:txBody>
          <a:bodyPr>
            <a:normAutofit fontScale="90000"/>
          </a:bodyPr>
          <a:lstStyle/>
          <a:p>
            <a:r>
              <a:rPr lang="fi-FI" dirty="0"/>
              <a:t>Kauppa, hallinto ja oikeustieteet</a:t>
            </a:r>
          </a:p>
        </p:txBody>
      </p:sp>
      <p:sp>
        <p:nvSpPr>
          <p:cNvPr id="3" name="Tekstin paikkamerkki 2">
            <a:extLst>
              <a:ext uri="{FF2B5EF4-FFF2-40B4-BE49-F238E27FC236}">
                <a16:creationId xmlns:a16="http://schemas.microsoft.com/office/drawing/2014/main" id="{A8FC3BD0-6375-56FE-C4B1-811D7CDEDC98}"/>
              </a:ext>
            </a:extLst>
          </p:cNvPr>
          <p:cNvSpPr>
            <a:spLocks noGrp="1"/>
          </p:cNvSpPr>
          <p:nvPr>
            <p:ph type="body" idx="1"/>
          </p:nvPr>
        </p:nvSpPr>
        <p:spPr/>
        <p:txBody>
          <a:bodyPr/>
          <a:lstStyle/>
          <a:p>
            <a:r>
              <a:rPr lang="fi-FI" dirty="0"/>
              <a:t>Muita aloja enemmän mainintoja tekoälystä sekä myynnistä ja markkinoinnista</a:t>
            </a:r>
          </a:p>
          <a:p>
            <a:r>
              <a:rPr lang="fi-FI" dirty="0"/>
              <a:t>Muita aloja vähemmän mainintoja ihmisten kohtaamisesta ja asiakastyöstä sekä käytännön osaamisesta</a:t>
            </a:r>
          </a:p>
        </p:txBody>
      </p:sp>
      <p:graphicFrame>
        <p:nvGraphicFramePr>
          <p:cNvPr id="4" name="Kaavio 3">
            <a:extLst>
              <a:ext uri="{FF2B5EF4-FFF2-40B4-BE49-F238E27FC236}">
                <a16:creationId xmlns:a16="http://schemas.microsoft.com/office/drawing/2014/main" id="{4D11896B-E07E-C0A9-C969-7E64378BD312}"/>
              </a:ext>
            </a:extLst>
          </p:cNvPr>
          <p:cNvGraphicFramePr>
            <a:graphicFrameLocks/>
          </p:cNvGraphicFramePr>
          <p:nvPr>
            <p:extLst>
              <p:ext uri="{D42A27DB-BD31-4B8C-83A1-F6EECF244321}">
                <p14:modId xmlns:p14="http://schemas.microsoft.com/office/powerpoint/2010/main" val="1773761234"/>
              </p:ext>
            </p:extLst>
          </p:nvPr>
        </p:nvGraphicFramePr>
        <p:xfrm>
          <a:off x="4261800" y="0"/>
          <a:ext cx="4882200" cy="51435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169478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a:extLst>
              <a:ext uri="{FF2B5EF4-FFF2-40B4-BE49-F238E27FC236}">
                <a16:creationId xmlns:a16="http://schemas.microsoft.com/office/drawing/2014/main" id="{8C706B8E-6564-B3CA-EC99-9BE2C2F8A8DE}"/>
              </a:ext>
            </a:extLst>
          </p:cNvPr>
          <p:cNvSpPr>
            <a:spLocks noGrp="1"/>
          </p:cNvSpPr>
          <p:nvPr>
            <p:ph type="body" idx="1"/>
          </p:nvPr>
        </p:nvSpPr>
        <p:spPr/>
        <p:txBody>
          <a:bodyPr/>
          <a:lstStyle/>
          <a:p>
            <a:pPr rtl="0">
              <a:lnSpc>
                <a:spcPts val="2100"/>
              </a:lnSpc>
              <a:spcAft>
                <a:spcPts val="1200"/>
              </a:spcAft>
              <a:buNone/>
            </a:pPr>
            <a:r>
              <a:rPr lang="fi-FI" dirty="0">
                <a:solidFill>
                  <a:srgbClr val="1B1C1D"/>
                </a:solidFill>
                <a:latin typeface="Source Sans Pro" panose="020B0503030403020204" pitchFamily="34" charset="0"/>
                <a:ea typeface="Source Sans Pro" panose="020B0503030403020204" pitchFamily="34" charset="0"/>
              </a:rPr>
              <a:t>O</a:t>
            </a:r>
            <a:r>
              <a:rPr lang="fi-FI" dirty="0">
                <a:solidFill>
                  <a:srgbClr val="1B1C1D"/>
                </a:solidFill>
                <a:effectLst/>
                <a:latin typeface="Source Sans Pro" panose="020B0503030403020204" pitchFamily="34" charset="0"/>
                <a:ea typeface="Source Sans Pro" panose="020B0503030403020204" pitchFamily="34" charset="0"/>
              </a:rPr>
              <a:t>piskelijoita kannustetaan panostamaan </a:t>
            </a:r>
            <a:r>
              <a:rPr lang="fi-FI" b="1" dirty="0">
                <a:solidFill>
                  <a:srgbClr val="1B1C1D"/>
                </a:solidFill>
                <a:effectLst/>
                <a:latin typeface="Source Sans Pro" panose="020B0503030403020204" pitchFamily="34" charset="0"/>
                <a:ea typeface="Source Sans Pro" panose="020B0503030403020204" pitchFamily="34" charset="0"/>
              </a:rPr>
              <a:t>kielten</a:t>
            </a:r>
            <a:r>
              <a:rPr lang="fi-FI" dirty="0">
                <a:solidFill>
                  <a:srgbClr val="1B1C1D"/>
                </a:solidFill>
                <a:effectLst/>
                <a:latin typeface="Source Sans Pro" panose="020B0503030403020204" pitchFamily="34" charset="0"/>
                <a:ea typeface="Source Sans Pro" panose="020B0503030403020204" pitchFamily="34" charset="0"/>
              </a:rPr>
              <a:t> ja </a:t>
            </a:r>
            <a:r>
              <a:rPr lang="fi-FI" b="1" dirty="0">
                <a:solidFill>
                  <a:srgbClr val="1B1C1D"/>
                </a:solidFill>
                <a:effectLst/>
                <a:latin typeface="Source Sans Pro" panose="020B0503030403020204" pitchFamily="34" charset="0"/>
                <a:ea typeface="Source Sans Pro" panose="020B0503030403020204" pitchFamily="34" charset="0"/>
              </a:rPr>
              <a:t>IT-taitojen</a:t>
            </a:r>
            <a:r>
              <a:rPr lang="fi-FI" dirty="0">
                <a:solidFill>
                  <a:srgbClr val="1B1C1D"/>
                </a:solidFill>
                <a:effectLst/>
                <a:latin typeface="Source Sans Pro" panose="020B0503030403020204" pitchFamily="34" charset="0"/>
                <a:ea typeface="Source Sans Pro" panose="020B0503030403020204" pitchFamily="34" charset="0"/>
              </a:rPr>
              <a:t> opiskeluun sekä </a:t>
            </a:r>
            <a:r>
              <a:rPr lang="fi-FI" b="1" dirty="0">
                <a:solidFill>
                  <a:srgbClr val="1B1C1D"/>
                </a:solidFill>
                <a:effectLst/>
                <a:latin typeface="Source Sans Pro" panose="020B0503030403020204" pitchFamily="34" charset="0"/>
                <a:ea typeface="Source Sans Pro" panose="020B0503030403020204" pitchFamily="34" charset="0"/>
              </a:rPr>
              <a:t>taloushallinnon/laskentatoimen </a:t>
            </a:r>
            <a:r>
              <a:rPr lang="fi-FI" dirty="0">
                <a:solidFill>
                  <a:srgbClr val="1B1C1D"/>
                </a:solidFill>
                <a:effectLst/>
                <a:latin typeface="Source Sans Pro" panose="020B0503030403020204" pitchFamily="34" charset="0"/>
                <a:ea typeface="Source Sans Pro" panose="020B0503030403020204" pitchFamily="34" charset="0"/>
              </a:rPr>
              <a:t>opintoihin. Erityisesti IT-taidot, kuten </a:t>
            </a:r>
            <a:r>
              <a:rPr lang="fi-FI" b="1" dirty="0">
                <a:solidFill>
                  <a:srgbClr val="1B1C1D"/>
                </a:solidFill>
                <a:effectLst/>
                <a:latin typeface="Source Sans Pro" panose="020B0503030403020204" pitchFamily="34" charset="0"/>
                <a:ea typeface="Source Sans Pro" panose="020B0503030403020204" pitchFamily="34" charset="0"/>
              </a:rPr>
              <a:t>Excel</a:t>
            </a:r>
            <a:r>
              <a:rPr lang="fi-FI" dirty="0">
                <a:solidFill>
                  <a:srgbClr val="1B1C1D"/>
                </a:solidFill>
                <a:effectLst/>
                <a:latin typeface="Source Sans Pro" panose="020B0503030403020204" pitchFamily="34" charset="0"/>
                <a:ea typeface="Source Sans Pro" panose="020B0503030403020204" pitchFamily="34" charset="0"/>
              </a:rPr>
              <a:t>, </a:t>
            </a:r>
            <a:r>
              <a:rPr lang="fi-FI" b="1" dirty="0" err="1">
                <a:solidFill>
                  <a:srgbClr val="1B1C1D"/>
                </a:solidFill>
                <a:effectLst/>
                <a:latin typeface="Source Sans Pro" panose="020B0503030403020204" pitchFamily="34" charset="0"/>
                <a:ea typeface="Source Sans Pro" panose="020B0503030403020204" pitchFamily="34" charset="0"/>
              </a:rPr>
              <a:t>PowerBI</a:t>
            </a:r>
            <a:r>
              <a:rPr lang="fi-FI" dirty="0">
                <a:solidFill>
                  <a:srgbClr val="1B1C1D"/>
                </a:solidFill>
                <a:effectLst/>
                <a:latin typeface="Source Sans Pro" panose="020B0503030403020204" pitchFamily="34" charset="0"/>
                <a:ea typeface="Source Sans Pro" panose="020B0503030403020204" pitchFamily="34" charset="0"/>
              </a:rPr>
              <a:t> ja </a:t>
            </a:r>
            <a:r>
              <a:rPr lang="fi-FI" b="1" dirty="0">
                <a:solidFill>
                  <a:srgbClr val="1B1C1D"/>
                </a:solidFill>
                <a:effectLst/>
                <a:latin typeface="Source Sans Pro" panose="020B0503030403020204" pitchFamily="34" charset="0"/>
                <a:ea typeface="Source Sans Pro" panose="020B0503030403020204" pitchFamily="34" charset="0"/>
              </a:rPr>
              <a:t>tekoälyn</a:t>
            </a:r>
            <a:r>
              <a:rPr lang="fi-FI" dirty="0">
                <a:solidFill>
                  <a:srgbClr val="1B1C1D"/>
                </a:solidFill>
                <a:effectLst/>
                <a:latin typeface="Source Sans Pro" panose="020B0503030403020204" pitchFamily="34" charset="0"/>
                <a:ea typeface="Source Sans Pro" panose="020B0503030403020204" pitchFamily="34" charset="0"/>
              </a:rPr>
              <a:t> hallinta, ovat tärkeitä. Myös </a:t>
            </a:r>
            <a:r>
              <a:rPr lang="fi-FI" b="1" dirty="0">
                <a:solidFill>
                  <a:srgbClr val="1B1C1D"/>
                </a:solidFill>
                <a:effectLst/>
                <a:latin typeface="Source Sans Pro" panose="020B0503030403020204" pitchFamily="34" charset="0"/>
                <a:ea typeface="Source Sans Pro" panose="020B0503030403020204" pitchFamily="34" charset="0"/>
              </a:rPr>
              <a:t>johtajuustaidot</a:t>
            </a:r>
            <a:r>
              <a:rPr lang="fi-FI" dirty="0">
                <a:solidFill>
                  <a:srgbClr val="1B1C1D"/>
                </a:solidFill>
                <a:effectLst/>
                <a:latin typeface="Source Sans Pro" panose="020B0503030403020204" pitchFamily="34" charset="0"/>
                <a:ea typeface="Source Sans Pro" panose="020B0503030403020204" pitchFamily="34" charset="0"/>
              </a:rPr>
              <a:t>, </a:t>
            </a:r>
            <a:r>
              <a:rPr lang="fi-FI" b="1" dirty="0">
                <a:solidFill>
                  <a:srgbClr val="1B1C1D"/>
                </a:solidFill>
                <a:effectLst/>
                <a:latin typeface="Source Sans Pro" panose="020B0503030403020204" pitchFamily="34" charset="0"/>
                <a:ea typeface="Source Sans Pro" panose="020B0503030403020204" pitchFamily="34" charset="0"/>
              </a:rPr>
              <a:t>stressinhallinta</a:t>
            </a:r>
            <a:r>
              <a:rPr lang="fi-FI" dirty="0">
                <a:solidFill>
                  <a:srgbClr val="1B1C1D"/>
                </a:solidFill>
                <a:effectLst/>
                <a:latin typeface="Source Sans Pro" panose="020B0503030403020204" pitchFamily="34" charset="0"/>
                <a:ea typeface="Source Sans Pro" panose="020B0503030403020204" pitchFamily="34" charset="0"/>
              </a:rPr>
              <a:t>, </a:t>
            </a:r>
            <a:r>
              <a:rPr lang="fi-FI" b="1" dirty="0">
                <a:solidFill>
                  <a:srgbClr val="1B1C1D"/>
                </a:solidFill>
                <a:effectLst/>
                <a:latin typeface="Source Sans Pro" panose="020B0503030403020204" pitchFamily="34" charset="0"/>
                <a:ea typeface="Source Sans Pro" panose="020B0503030403020204" pitchFamily="34" charset="0"/>
              </a:rPr>
              <a:t>analysointi- ja tiedonhakutaidot </a:t>
            </a:r>
            <a:r>
              <a:rPr lang="fi-FI" dirty="0">
                <a:solidFill>
                  <a:srgbClr val="1B1C1D"/>
                </a:solidFill>
                <a:effectLst/>
                <a:latin typeface="Source Sans Pro" panose="020B0503030403020204" pitchFamily="34" charset="0"/>
                <a:ea typeface="Source Sans Pro" panose="020B0503030403020204" pitchFamily="34" charset="0"/>
              </a:rPr>
              <a:t>sekä </a:t>
            </a:r>
            <a:r>
              <a:rPr lang="fi-FI" b="1" dirty="0">
                <a:solidFill>
                  <a:srgbClr val="1B1C1D"/>
                </a:solidFill>
                <a:effectLst/>
                <a:latin typeface="Source Sans Pro" panose="020B0503030403020204" pitchFamily="34" charset="0"/>
                <a:ea typeface="Source Sans Pro" panose="020B0503030403020204" pitchFamily="34" charset="0"/>
              </a:rPr>
              <a:t>ajanhallinta</a:t>
            </a:r>
            <a:r>
              <a:rPr lang="fi-FI" dirty="0">
                <a:solidFill>
                  <a:srgbClr val="1B1C1D"/>
                </a:solidFill>
                <a:effectLst/>
                <a:latin typeface="Source Sans Pro" panose="020B0503030403020204" pitchFamily="34" charset="0"/>
                <a:ea typeface="Source Sans Pro" panose="020B0503030403020204" pitchFamily="34" charset="0"/>
              </a:rPr>
              <a:t> ovat keskeisiä.</a:t>
            </a:r>
          </a:p>
          <a:p>
            <a:pPr rtl="0">
              <a:lnSpc>
                <a:spcPts val="2100"/>
              </a:lnSpc>
              <a:spcAft>
                <a:spcPts val="1200"/>
              </a:spcAft>
              <a:buNone/>
            </a:pPr>
            <a:r>
              <a:rPr lang="fi-FI" dirty="0">
                <a:solidFill>
                  <a:srgbClr val="1B1C1D"/>
                </a:solidFill>
                <a:effectLst/>
                <a:latin typeface="Source Sans Pro" panose="020B0503030403020204" pitchFamily="34" charset="0"/>
                <a:ea typeface="Source Sans Pro" panose="020B0503030403020204" pitchFamily="34" charset="0"/>
              </a:rPr>
              <a:t>Työelämässä tarvitaan yhä enemmän </a:t>
            </a:r>
            <a:r>
              <a:rPr lang="fi-FI" b="1" dirty="0">
                <a:solidFill>
                  <a:srgbClr val="1B1C1D"/>
                </a:solidFill>
                <a:effectLst/>
                <a:latin typeface="Source Sans Pro" panose="020B0503030403020204" pitchFamily="34" charset="0"/>
                <a:ea typeface="Source Sans Pro" panose="020B0503030403020204" pitchFamily="34" charset="0"/>
              </a:rPr>
              <a:t>digitaalista osaamista</a:t>
            </a:r>
            <a:r>
              <a:rPr lang="fi-FI" dirty="0">
                <a:solidFill>
                  <a:srgbClr val="1B1C1D"/>
                </a:solidFill>
                <a:effectLst/>
                <a:latin typeface="Source Sans Pro" panose="020B0503030403020204" pitchFamily="34" charset="0"/>
                <a:ea typeface="Source Sans Pro" panose="020B0503030403020204" pitchFamily="34" charset="0"/>
              </a:rPr>
              <a:t>, </a:t>
            </a:r>
            <a:r>
              <a:rPr lang="fi-FI" b="1" dirty="0">
                <a:solidFill>
                  <a:srgbClr val="1B1C1D"/>
                </a:solidFill>
                <a:effectLst/>
                <a:latin typeface="Source Sans Pro" panose="020B0503030403020204" pitchFamily="34" charset="0"/>
                <a:ea typeface="Source Sans Pro" panose="020B0503030403020204" pitchFamily="34" charset="0"/>
              </a:rPr>
              <a:t>ongelmanratkaisukykyä</a:t>
            </a:r>
            <a:r>
              <a:rPr lang="fi-FI" dirty="0">
                <a:solidFill>
                  <a:srgbClr val="1B1C1D"/>
                </a:solidFill>
                <a:effectLst/>
                <a:latin typeface="Source Sans Pro" panose="020B0503030403020204" pitchFamily="34" charset="0"/>
                <a:ea typeface="Source Sans Pro" panose="020B0503030403020204" pitchFamily="34" charset="0"/>
              </a:rPr>
              <a:t>, </a:t>
            </a:r>
            <a:r>
              <a:rPr lang="fi-FI" b="1" dirty="0">
                <a:solidFill>
                  <a:srgbClr val="1B1C1D"/>
                </a:solidFill>
                <a:effectLst/>
                <a:latin typeface="Source Sans Pro" panose="020B0503030403020204" pitchFamily="34" charset="0"/>
                <a:ea typeface="Source Sans Pro" panose="020B0503030403020204" pitchFamily="34" charset="0"/>
              </a:rPr>
              <a:t>oma-aloitteisuutta</a:t>
            </a:r>
            <a:r>
              <a:rPr lang="fi-FI" dirty="0">
                <a:solidFill>
                  <a:srgbClr val="1B1C1D"/>
                </a:solidFill>
                <a:effectLst/>
                <a:latin typeface="Source Sans Pro" panose="020B0503030403020204" pitchFamily="34" charset="0"/>
                <a:ea typeface="Source Sans Pro" panose="020B0503030403020204" pitchFamily="34" charset="0"/>
              </a:rPr>
              <a:t> ja </a:t>
            </a:r>
            <a:r>
              <a:rPr lang="fi-FI" b="1" dirty="0">
                <a:solidFill>
                  <a:srgbClr val="1B1C1D"/>
                </a:solidFill>
                <a:effectLst/>
                <a:latin typeface="Source Sans Pro" panose="020B0503030403020204" pitchFamily="34" charset="0"/>
                <a:ea typeface="Source Sans Pro" panose="020B0503030403020204" pitchFamily="34" charset="0"/>
              </a:rPr>
              <a:t>kykyä sopeutua muutoksiin</a:t>
            </a:r>
            <a:r>
              <a:rPr lang="fi-FI" dirty="0">
                <a:solidFill>
                  <a:srgbClr val="1B1C1D"/>
                </a:solidFill>
                <a:effectLst/>
                <a:latin typeface="Source Sans Pro" panose="020B0503030403020204" pitchFamily="34" charset="0"/>
                <a:ea typeface="Source Sans Pro" panose="020B0503030403020204" pitchFamily="34" charset="0"/>
              </a:rPr>
              <a:t>. </a:t>
            </a:r>
            <a:r>
              <a:rPr lang="fi-FI" b="1" dirty="0">
                <a:solidFill>
                  <a:srgbClr val="1B1C1D"/>
                </a:solidFill>
                <a:effectLst/>
                <a:latin typeface="Source Sans Pro" panose="020B0503030403020204" pitchFamily="34" charset="0"/>
                <a:ea typeface="Source Sans Pro" panose="020B0503030403020204" pitchFamily="34" charset="0"/>
              </a:rPr>
              <a:t>Viestintätaidot</a:t>
            </a:r>
            <a:r>
              <a:rPr lang="fi-FI" dirty="0">
                <a:solidFill>
                  <a:srgbClr val="1B1C1D"/>
                </a:solidFill>
                <a:effectLst/>
                <a:latin typeface="Source Sans Pro" panose="020B0503030403020204" pitchFamily="34" charset="0"/>
                <a:ea typeface="Source Sans Pro" panose="020B0503030403020204" pitchFamily="34" charset="0"/>
              </a:rPr>
              <a:t>, </a:t>
            </a:r>
            <a:r>
              <a:rPr lang="fi-FI" b="1" dirty="0">
                <a:solidFill>
                  <a:srgbClr val="1B1C1D"/>
                </a:solidFill>
                <a:effectLst/>
                <a:latin typeface="Source Sans Pro" panose="020B0503030403020204" pitchFamily="34" charset="0"/>
                <a:ea typeface="Source Sans Pro" panose="020B0503030403020204" pitchFamily="34" charset="0"/>
              </a:rPr>
              <a:t>verkostoituminen</a:t>
            </a:r>
            <a:r>
              <a:rPr lang="fi-FI" dirty="0">
                <a:solidFill>
                  <a:srgbClr val="1B1C1D"/>
                </a:solidFill>
                <a:effectLst/>
                <a:latin typeface="Source Sans Pro" panose="020B0503030403020204" pitchFamily="34" charset="0"/>
                <a:ea typeface="Source Sans Pro" panose="020B0503030403020204" pitchFamily="34" charset="0"/>
              </a:rPr>
              <a:t>, </a:t>
            </a:r>
            <a:r>
              <a:rPr lang="fi-FI" b="1" dirty="0">
                <a:solidFill>
                  <a:srgbClr val="1B1C1D"/>
                </a:solidFill>
                <a:effectLst/>
                <a:latin typeface="Source Sans Pro" panose="020B0503030403020204" pitchFamily="34" charset="0"/>
                <a:ea typeface="Source Sans Pro" panose="020B0503030403020204" pitchFamily="34" charset="0"/>
              </a:rPr>
              <a:t>itsensä johtaminen </a:t>
            </a:r>
            <a:r>
              <a:rPr lang="fi-FI" dirty="0">
                <a:solidFill>
                  <a:srgbClr val="1B1C1D"/>
                </a:solidFill>
                <a:effectLst/>
                <a:latin typeface="Source Sans Pro" panose="020B0503030403020204" pitchFamily="34" charset="0"/>
                <a:ea typeface="Source Sans Pro" panose="020B0503030403020204" pitchFamily="34" charset="0"/>
              </a:rPr>
              <a:t>ja </a:t>
            </a:r>
            <a:r>
              <a:rPr lang="fi-FI" b="1" dirty="0">
                <a:solidFill>
                  <a:srgbClr val="1B1C1D"/>
                </a:solidFill>
                <a:effectLst/>
                <a:latin typeface="Source Sans Pro" panose="020B0503030403020204" pitchFamily="34" charset="0"/>
                <a:ea typeface="Source Sans Pro" panose="020B0503030403020204" pitchFamily="34" charset="0"/>
              </a:rPr>
              <a:t>jatkuva oppiminen</a:t>
            </a:r>
            <a:r>
              <a:rPr lang="fi-FI" dirty="0">
                <a:solidFill>
                  <a:srgbClr val="1B1C1D"/>
                </a:solidFill>
                <a:effectLst/>
                <a:latin typeface="Source Sans Pro" panose="020B0503030403020204" pitchFamily="34" charset="0"/>
                <a:ea typeface="Source Sans Pro" panose="020B0503030403020204" pitchFamily="34" charset="0"/>
              </a:rPr>
              <a:t> ovat myös tärkeitä.</a:t>
            </a:r>
          </a:p>
          <a:p>
            <a:pPr rtl="0">
              <a:lnSpc>
                <a:spcPts val="2100"/>
              </a:lnSpc>
              <a:spcAft>
                <a:spcPts val="1200"/>
              </a:spcAft>
            </a:pPr>
            <a:r>
              <a:rPr lang="fi-FI" dirty="0">
                <a:solidFill>
                  <a:srgbClr val="1B1C1D"/>
                </a:solidFill>
                <a:effectLst/>
                <a:latin typeface="Source Sans Pro" panose="020B0503030403020204" pitchFamily="34" charset="0"/>
                <a:ea typeface="Source Sans Pro" panose="020B0503030403020204" pitchFamily="34" charset="0"/>
              </a:rPr>
              <a:t>Lisäksi vastauksissa korostuvat </a:t>
            </a:r>
            <a:r>
              <a:rPr lang="fi-FI" b="1" dirty="0">
                <a:solidFill>
                  <a:srgbClr val="1B1C1D"/>
                </a:solidFill>
                <a:effectLst/>
                <a:latin typeface="Source Sans Pro" panose="020B0503030403020204" pitchFamily="34" charset="0"/>
                <a:ea typeface="Source Sans Pro" panose="020B0503030403020204" pitchFamily="34" charset="0"/>
              </a:rPr>
              <a:t>käytännönläheisyys</a:t>
            </a:r>
            <a:r>
              <a:rPr lang="fi-FI" dirty="0">
                <a:solidFill>
                  <a:srgbClr val="1B1C1D"/>
                </a:solidFill>
                <a:effectLst/>
                <a:latin typeface="Source Sans Pro" panose="020B0503030403020204" pitchFamily="34" charset="0"/>
                <a:ea typeface="Source Sans Pro" panose="020B0503030403020204" pitchFamily="34" charset="0"/>
              </a:rPr>
              <a:t>, </a:t>
            </a:r>
            <a:r>
              <a:rPr lang="fi-FI" b="1" dirty="0">
                <a:solidFill>
                  <a:srgbClr val="1B1C1D"/>
                </a:solidFill>
                <a:effectLst/>
                <a:latin typeface="Source Sans Pro" panose="020B0503030403020204" pitchFamily="34" charset="0"/>
                <a:ea typeface="Source Sans Pro" panose="020B0503030403020204" pitchFamily="34" charset="0"/>
              </a:rPr>
              <a:t>yrittäjyys</a:t>
            </a:r>
            <a:r>
              <a:rPr lang="fi-FI" dirty="0">
                <a:solidFill>
                  <a:srgbClr val="1B1C1D"/>
                </a:solidFill>
                <a:effectLst/>
                <a:latin typeface="Source Sans Pro" panose="020B0503030403020204" pitchFamily="34" charset="0"/>
                <a:ea typeface="Source Sans Pro" panose="020B0503030403020204" pitchFamily="34" charset="0"/>
              </a:rPr>
              <a:t>, </a:t>
            </a:r>
            <a:r>
              <a:rPr lang="fi-FI" b="1" dirty="0">
                <a:solidFill>
                  <a:srgbClr val="1B1C1D"/>
                </a:solidFill>
                <a:effectLst/>
                <a:latin typeface="Source Sans Pro" panose="020B0503030403020204" pitchFamily="34" charset="0"/>
                <a:ea typeface="Source Sans Pro" panose="020B0503030403020204" pitchFamily="34" charset="0"/>
              </a:rPr>
              <a:t>kansainvälisyys</a:t>
            </a:r>
            <a:r>
              <a:rPr lang="fi-FI" dirty="0">
                <a:solidFill>
                  <a:srgbClr val="1B1C1D"/>
                </a:solidFill>
                <a:effectLst/>
                <a:latin typeface="Source Sans Pro" panose="020B0503030403020204" pitchFamily="34" charset="0"/>
                <a:ea typeface="Source Sans Pro" panose="020B0503030403020204" pitchFamily="34" charset="0"/>
              </a:rPr>
              <a:t> ja </a:t>
            </a:r>
            <a:r>
              <a:rPr lang="fi-FI" b="1" dirty="0">
                <a:solidFill>
                  <a:srgbClr val="1B1C1D"/>
                </a:solidFill>
                <a:effectLst/>
                <a:latin typeface="Source Sans Pro" panose="020B0503030403020204" pitchFamily="34" charset="0"/>
                <a:ea typeface="Source Sans Pro" panose="020B0503030403020204" pitchFamily="34" charset="0"/>
              </a:rPr>
              <a:t>tekoälyn</a:t>
            </a:r>
            <a:r>
              <a:rPr lang="fi-FI" dirty="0">
                <a:solidFill>
                  <a:srgbClr val="1B1C1D"/>
                </a:solidFill>
                <a:effectLst/>
                <a:latin typeface="Source Sans Pro" panose="020B0503030403020204" pitchFamily="34" charset="0"/>
                <a:ea typeface="Source Sans Pro" panose="020B0503030403020204" pitchFamily="34" charset="0"/>
              </a:rPr>
              <a:t> hyödyntäminen.</a:t>
            </a:r>
          </a:p>
        </p:txBody>
      </p:sp>
      <p:sp>
        <p:nvSpPr>
          <p:cNvPr id="3" name="Otsikko 2">
            <a:extLst>
              <a:ext uri="{FF2B5EF4-FFF2-40B4-BE49-F238E27FC236}">
                <a16:creationId xmlns:a16="http://schemas.microsoft.com/office/drawing/2014/main" id="{1CEE1928-110A-C508-409F-FE159B27B779}"/>
              </a:ext>
            </a:extLst>
          </p:cNvPr>
          <p:cNvSpPr>
            <a:spLocks noGrp="1"/>
          </p:cNvSpPr>
          <p:nvPr>
            <p:ph type="title"/>
          </p:nvPr>
        </p:nvSpPr>
        <p:spPr/>
        <p:txBody>
          <a:bodyPr>
            <a:normAutofit/>
          </a:bodyPr>
          <a:lstStyle/>
          <a:p>
            <a:r>
              <a:rPr lang="fi-FI" sz="2400" dirty="0">
                <a:solidFill>
                  <a:schemeClr val="accent2"/>
                </a:solidFill>
              </a:rPr>
              <a:t>Tradenomi (AMK), talous, hallinto ja markkinointi (AI)</a:t>
            </a:r>
          </a:p>
        </p:txBody>
      </p:sp>
    </p:spTree>
    <p:extLst>
      <p:ext uri="{BB962C8B-B14F-4D97-AF65-F5344CB8AC3E}">
        <p14:creationId xmlns:p14="http://schemas.microsoft.com/office/powerpoint/2010/main" val="38843235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427F204-A31B-1F66-1121-555B0D561B11}"/>
              </a:ext>
            </a:extLst>
          </p:cNvPr>
          <p:cNvSpPr>
            <a:spLocks noGrp="1"/>
          </p:cNvSpPr>
          <p:nvPr>
            <p:ph type="title"/>
          </p:nvPr>
        </p:nvSpPr>
        <p:spPr/>
        <p:txBody>
          <a:bodyPr/>
          <a:lstStyle/>
          <a:p>
            <a:r>
              <a:rPr lang="fi-FI" dirty="0"/>
              <a:t>Palvelualat</a:t>
            </a:r>
          </a:p>
        </p:txBody>
      </p:sp>
      <p:sp>
        <p:nvSpPr>
          <p:cNvPr id="3" name="Tekstin paikkamerkki 2">
            <a:extLst>
              <a:ext uri="{FF2B5EF4-FFF2-40B4-BE49-F238E27FC236}">
                <a16:creationId xmlns:a16="http://schemas.microsoft.com/office/drawing/2014/main" id="{A50022C9-7F44-8FA4-F93F-2C6FAE3E7689}"/>
              </a:ext>
            </a:extLst>
          </p:cNvPr>
          <p:cNvSpPr>
            <a:spLocks noGrp="1"/>
          </p:cNvSpPr>
          <p:nvPr>
            <p:ph type="body" idx="1"/>
          </p:nvPr>
        </p:nvSpPr>
        <p:spPr/>
        <p:txBody>
          <a:bodyPr/>
          <a:lstStyle/>
          <a:p>
            <a:pPr>
              <a:spcAft>
                <a:spcPts val="600"/>
              </a:spcAft>
            </a:pPr>
            <a:r>
              <a:rPr lang="fi-FI" dirty="0"/>
              <a:t>Muita aloja enemmän mainintoja markkinoinnista, budjetoinnista liiketaloudesta sekä johtamisesta ja esihenkilötyöstä</a:t>
            </a:r>
          </a:p>
          <a:p>
            <a:pPr>
              <a:spcAft>
                <a:spcPts val="600"/>
              </a:spcAft>
            </a:pPr>
            <a:r>
              <a:rPr lang="fi-FI" dirty="0"/>
              <a:t>Muita aloja vähemmän mainintoja stressinhallinnasta, käytännön osaamisesta sekä tietotekniikasta</a:t>
            </a:r>
          </a:p>
        </p:txBody>
      </p:sp>
      <p:graphicFrame>
        <p:nvGraphicFramePr>
          <p:cNvPr id="4" name="Kaavio 3">
            <a:extLst>
              <a:ext uri="{FF2B5EF4-FFF2-40B4-BE49-F238E27FC236}">
                <a16:creationId xmlns:a16="http://schemas.microsoft.com/office/drawing/2014/main" id="{9DB5FF58-22B8-038A-1058-241600A2407C}"/>
              </a:ext>
            </a:extLst>
          </p:cNvPr>
          <p:cNvGraphicFramePr>
            <a:graphicFrameLocks/>
          </p:cNvGraphicFramePr>
          <p:nvPr>
            <p:extLst>
              <p:ext uri="{D42A27DB-BD31-4B8C-83A1-F6EECF244321}">
                <p14:modId xmlns:p14="http://schemas.microsoft.com/office/powerpoint/2010/main" val="2879832548"/>
              </p:ext>
            </p:extLst>
          </p:nvPr>
        </p:nvGraphicFramePr>
        <p:xfrm>
          <a:off x="4261800" y="18288"/>
          <a:ext cx="4882200" cy="51252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816702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a:extLst>
              <a:ext uri="{FF2B5EF4-FFF2-40B4-BE49-F238E27FC236}">
                <a16:creationId xmlns:a16="http://schemas.microsoft.com/office/drawing/2014/main" id="{84B223B3-C340-FBE6-B909-D67E8105EEC7}"/>
              </a:ext>
            </a:extLst>
          </p:cNvPr>
          <p:cNvSpPr>
            <a:spLocks noGrp="1"/>
          </p:cNvSpPr>
          <p:nvPr>
            <p:ph type="body" idx="1"/>
          </p:nvPr>
        </p:nvSpPr>
        <p:spPr/>
        <p:txBody>
          <a:bodyPr>
            <a:normAutofit fontScale="70000" lnSpcReduction="20000"/>
          </a:bodyPr>
          <a:lstStyle/>
          <a:p>
            <a:r>
              <a:rPr lang="fi-FI" dirty="0"/>
              <a:t>Vastauksissa korostuvat erityisesti </a:t>
            </a:r>
            <a:r>
              <a:rPr lang="fi-FI" b="1" dirty="0"/>
              <a:t>käytännönläheisyys</a:t>
            </a:r>
            <a:r>
              <a:rPr lang="fi-FI" dirty="0"/>
              <a:t>, </a:t>
            </a:r>
            <a:r>
              <a:rPr lang="fi-FI" b="1" dirty="0"/>
              <a:t>vuorovaikutustaidot</a:t>
            </a:r>
            <a:r>
              <a:rPr lang="fi-FI" dirty="0"/>
              <a:t> ja </a:t>
            </a:r>
            <a:r>
              <a:rPr lang="fi-FI" b="1" dirty="0"/>
              <a:t>liiketaloudellinen</a:t>
            </a:r>
            <a:r>
              <a:rPr lang="fi-FI" dirty="0"/>
              <a:t> osaaminen. Käytännön taitoihin liittyen mainitaan esimerkiksi käytännön </a:t>
            </a:r>
            <a:r>
              <a:rPr lang="fi-FI" b="1" dirty="0"/>
              <a:t>ohjaustaidot</a:t>
            </a:r>
            <a:r>
              <a:rPr lang="fi-FI" dirty="0"/>
              <a:t>, </a:t>
            </a:r>
            <a:r>
              <a:rPr lang="fi-FI" b="1" dirty="0"/>
              <a:t>ryhmän hallinta</a:t>
            </a:r>
            <a:r>
              <a:rPr lang="fi-FI" dirty="0"/>
              <a:t>, erilaisten </a:t>
            </a:r>
            <a:r>
              <a:rPr lang="fi-FI" b="1" dirty="0"/>
              <a:t>menetelmien</a:t>
            </a:r>
            <a:r>
              <a:rPr lang="fi-FI" dirty="0"/>
              <a:t> ja </a:t>
            </a:r>
            <a:r>
              <a:rPr lang="fi-FI" b="1" dirty="0"/>
              <a:t>tekniikoiden </a:t>
            </a:r>
            <a:r>
              <a:rPr lang="fi-FI" dirty="0"/>
              <a:t>käyttö</a:t>
            </a:r>
            <a:r>
              <a:rPr lang="fi-FI" b="1" dirty="0"/>
              <a:t> </a:t>
            </a:r>
            <a:r>
              <a:rPr lang="fi-FI" dirty="0"/>
              <a:t>sekä harjoittelun </a:t>
            </a:r>
            <a:r>
              <a:rPr lang="fi-FI" b="1" dirty="0"/>
              <a:t>tukeminen</a:t>
            </a:r>
            <a:r>
              <a:rPr lang="fi-FI" dirty="0"/>
              <a:t>. Vuorovaikutustaitoihin liittyen korostetaan esimerkiksi </a:t>
            </a:r>
            <a:r>
              <a:rPr lang="fi-FI" b="1" dirty="0"/>
              <a:t>ihmissuhdetaitoja</a:t>
            </a:r>
            <a:r>
              <a:rPr lang="fi-FI" dirty="0"/>
              <a:t>, </a:t>
            </a:r>
            <a:r>
              <a:rPr lang="fi-FI" b="1" dirty="0"/>
              <a:t>esihenkilötaitoja</a:t>
            </a:r>
            <a:r>
              <a:rPr lang="fi-FI" dirty="0"/>
              <a:t>, </a:t>
            </a:r>
            <a:r>
              <a:rPr lang="fi-FI" b="1" dirty="0"/>
              <a:t>viestintätaitoja</a:t>
            </a:r>
            <a:r>
              <a:rPr lang="fi-FI" dirty="0"/>
              <a:t>, </a:t>
            </a:r>
            <a:r>
              <a:rPr lang="fi-FI" b="1" dirty="0"/>
              <a:t>neuvottelutaitoja</a:t>
            </a:r>
            <a:r>
              <a:rPr lang="fi-FI" dirty="0"/>
              <a:t>, </a:t>
            </a:r>
            <a:r>
              <a:rPr lang="fi-FI" b="1" dirty="0"/>
              <a:t>moniammatillisessa</a:t>
            </a:r>
            <a:r>
              <a:rPr lang="fi-FI" dirty="0"/>
              <a:t> ryhmässä toimimista sekä erilaisten </a:t>
            </a:r>
            <a:r>
              <a:rPr lang="fi-FI" b="1" dirty="0"/>
              <a:t>ihmisten</a:t>
            </a:r>
            <a:r>
              <a:rPr lang="fi-FI" dirty="0"/>
              <a:t> kohtaamista. Liiketaloudelliseen osaamiseen liittyen mainitaan esimerkiksi </a:t>
            </a:r>
            <a:r>
              <a:rPr lang="fi-FI" b="1" dirty="0"/>
              <a:t>budjetointi</a:t>
            </a:r>
            <a:r>
              <a:rPr lang="fi-FI" dirty="0"/>
              <a:t>, </a:t>
            </a:r>
            <a:r>
              <a:rPr lang="fi-FI" b="1" dirty="0"/>
              <a:t>johtaminen</a:t>
            </a:r>
            <a:r>
              <a:rPr lang="fi-FI" dirty="0"/>
              <a:t>, </a:t>
            </a:r>
            <a:r>
              <a:rPr lang="fi-FI" b="1" dirty="0"/>
              <a:t>organisointi</a:t>
            </a:r>
            <a:r>
              <a:rPr lang="fi-FI" dirty="0"/>
              <a:t>, </a:t>
            </a:r>
            <a:r>
              <a:rPr lang="fi-FI" b="1" dirty="0"/>
              <a:t>koordinointi</a:t>
            </a:r>
            <a:r>
              <a:rPr lang="fi-FI" dirty="0"/>
              <a:t>, </a:t>
            </a:r>
            <a:r>
              <a:rPr lang="fi-FI" b="1" dirty="0"/>
              <a:t>hanketyö</a:t>
            </a:r>
            <a:r>
              <a:rPr lang="fi-FI" dirty="0"/>
              <a:t>, </a:t>
            </a:r>
            <a:r>
              <a:rPr lang="fi-FI" b="1" dirty="0"/>
              <a:t>talouden</a:t>
            </a:r>
            <a:r>
              <a:rPr lang="fi-FI" dirty="0"/>
              <a:t> hallinta, </a:t>
            </a:r>
            <a:r>
              <a:rPr lang="fi-FI" b="1" dirty="0"/>
              <a:t>markkinointi</a:t>
            </a:r>
            <a:r>
              <a:rPr lang="fi-FI" dirty="0"/>
              <a:t>, </a:t>
            </a:r>
            <a:r>
              <a:rPr lang="fi-FI" b="1" dirty="0"/>
              <a:t>myynti</a:t>
            </a:r>
            <a:r>
              <a:rPr lang="fi-FI" dirty="0"/>
              <a:t>, </a:t>
            </a:r>
            <a:r>
              <a:rPr lang="fi-FI" b="1" dirty="0"/>
              <a:t>yrittäjyys</a:t>
            </a:r>
            <a:r>
              <a:rPr lang="fi-FI" dirty="0"/>
              <a:t> ja </a:t>
            </a:r>
            <a:r>
              <a:rPr lang="fi-FI" b="1" dirty="0"/>
              <a:t>liiketoiminnallinen</a:t>
            </a:r>
            <a:r>
              <a:rPr lang="fi-FI" dirty="0"/>
              <a:t> osaaminen.</a:t>
            </a:r>
          </a:p>
          <a:p>
            <a:r>
              <a:rPr lang="fi-FI" dirty="0"/>
              <a:t>Vastauksissa tuodaan myös esiin muita tärkeitä taitoja ja osaamisalueita. Näitä ovat esimerkiksi </a:t>
            </a:r>
            <a:r>
              <a:rPr lang="fi-FI" b="1" dirty="0"/>
              <a:t>ajanhallinta</a:t>
            </a:r>
            <a:r>
              <a:rPr lang="fi-FI" dirty="0"/>
              <a:t>, </a:t>
            </a:r>
            <a:r>
              <a:rPr lang="fi-FI" b="1" dirty="0"/>
              <a:t>itsensä johtaminen</a:t>
            </a:r>
            <a:r>
              <a:rPr lang="fi-FI" dirty="0"/>
              <a:t>, </a:t>
            </a:r>
            <a:r>
              <a:rPr lang="fi-FI" b="1" dirty="0"/>
              <a:t>ongelmanratkaisukyky</a:t>
            </a:r>
            <a:r>
              <a:rPr lang="fi-FI" dirty="0"/>
              <a:t>, </a:t>
            </a:r>
            <a:r>
              <a:rPr lang="fi-FI" b="1" dirty="0"/>
              <a:t>tiedonhankintataidot</a:t>
            </a:r>
            <a:r>
              <a:rPr lang="fi-FI" dirty="0"/>
              <a:t>, </a:t>
            </a:r>
            <a:r>
              <a:rPr lang="fi-FI" b="1" dirty="0"/>
              <a:t>kriittinen ajattelu</a:t>
            </a:r>
            <a:r>
              <a:rPr lang="fi-FI" dirty="0"/>
              <a:t>, </a:t>
            </a:r>
            <a:r>
              <a:rPr lang="fi-FI" b="1" dirty="0"/>
              <a:t>tietotekniset taidot</a:t>
            </a:r>
            <a:r>
              <a:rPr lang="fi-FI" dirty="0"/>
              <a:t>, </a:t>
            </a:r>
            <a:r>
              <a:rPr lang="fi-FI" b="1" dirty="0"/>
              <a:t>kielitaito</a:t>
            </a:r>
            <a:r>
              <a:rPr lang="fi-FI" dirty="0"/>
              <a:t>, </a:t>
            </a:r>
            <a:r>
              <a:rPr lang="fi-FI" b="1" dirty="0"/>
              <a:t>itsereflektointi</a:t>
            </a:r>
            <a:r>
              <a:rPr lang="fi-FI" dirty="0"/>
              <a:t>, </a:t>
            </a:r>
            <a:r>
              <a:rPr lang="fi-FI" b="1" dirty="0"/>
              <a:t>kehittämisosaaminen</a:t>
            </a:r>
            <a:r>
              <a:rPr lang="fi-FI" dirty="0"/>
              <a:t>, </a:t>
            </a:r>
            <a:r>
              <a:rPr lang="fi-FI" b="1" dirty="0"/>
              <a:t>verkostoituminen</a:t>
            </a:r>
            <a:r>
              <a:rPr lang="fi-FI" dirty="0"/>
              <a:t>, oman osaamisen </a:t>
            </a:r>
            <a:r>
              <a:rPr lang="fi-FI" b="1" dirty="0"/>
              <a:t>sanoittaminen</a:t>
            </a:r>
            <a:r>
              <a:rPr lang="fi-FI" dirty="0"/>
              <a:t> ja </a:t>
            </a:r>
            <a:r>
              <a:rPr lang="fi-FI" b="1" dirty="0"/>
              <a:t>markkinointi</a:t>
            </a:r>
            <a:r>
              <a:rPr lang="fi-FI" dirty="0"/>
              <a:t>, uuden </a:t>
            </a:r>
            <a:r>
              <a:rPr lang="fi-FI" b="1" dirty="0"/>
              <a:t>oppiminen</a:t>
            </a:r>
            <a:r>
              <a:rPr lang="fi-FI" dirty="0"/>
              <a:t>, </a:t>
            </a:r>
            <a:r>
              <a:rPr lang="fi-FI" b="1" dirty="0"/>
              <a:t>soveltaminen</a:t>
            </a:r>
            <a:r>
              <a:rPr lang="fi-FI" dirty="0"/>
              <a:t>, </a:t>
            </a:r>
            <a:r>
              <a:rPr lang="fi-FI" b="1" dirty="0"/>
              <a:t>monikulttuurisessa</a:t>
            </a:r>
            <a:r>
              <a:rPr lang="fi-FI" dirty="0"/>
              <a:t> ympäristössä toimiminen, tutkimuskirjallisuuden </a:t>
            </a:r>
            <a:r>
              <a:rPr lang="fi-FI" b="1" dirty="0"/>
              <a:t>analysointi</a:t>
            </a:r>
            <a:r>
              <a:rPr lang="fi-FI" dirty="0"/>
              <a:t>, </a:t>
            </a:r>
            <a:r>
              <a:rPr lang="fi-FI" b="1" dirty="0"/>
              <a:t>eettinen</a:t>
            </a:r>
            <a:r>
              <a:rPr lang="fi-FI" dirty="0"/>
              <a:t> osaaminen, </a:t>
            </a:r>
            <a:r>
              <a:rPr lang="fi-FI" b="1" dirty="0"/>
              <a:t>hyvinvointiosaaminen</a:t>
            </a:r>
            <a:r>
              <a:rPr lang="fi-FI" dirty="0"/>
              <a:t> ja </a:t>
            </a:r>
            <a:r>
              <a:rPr lang="fi-FI" b="1" dirty="0"/>
              <a:t>kansanterveyden</a:t>
            </a:r>
            <a:r>
              <a:rPr lang="fi-FI" dirty="0"/>
              <a:t> edistäminen. Lisäksi vastauksissa korostetaan asenteen ja persoonan merkitystä työelämässä. Tärkeitä ominaisuuksia ovat esimerkiksi </a:t>
            </a:r>
            <a:r>
              <a:rPr lang="fi-FI" b="1" dirty="0"/>
              <a:t>rohkeus</a:t>
            </a:r>
            <a:r>
              <a:rPr lang="fi-FI" dirty="0"/>
              <a:t>, </a:t>
            </a:r>
            <a:r>
              <a:rPr lang="fi-FI" b="1" dirty="0"/>
              <a:t>itsensä haastaminen</a:t>
            </a:r>
            <a:r>
              <a:rPr lang="fi-FI" dirty="0"/>
              <a:t>, </a:t>
            </a:r>
            <a:r>
              <a:rPr lang="fi-FI" b="1" dirty="0"/>
              <a:t>oma-aloitteisuus</a:t>
            </a:r>
            <a:r>
              <a:rPr lang="fi-FI" dirty="0"/>
              <a:t>, </a:t>
            </a:r>
            <a:r>
              <a:rPr lang="fi-FI" b="1" dirty="0"/>
              <a:t>joustavuus</a:t>
            </a:r>
            <a:r>
              <a:rPr lang="fi-FI" dirty="0"/>
              <a:t>, </a:t>
            </a:r>
            <a:r>
              <a:rPr lang="fi-FI" b="1" dirty="0"/>
              <a:t>positiivisuus</a:t>
            </a:r>
            <a:r>
              <a:rPr lang="fi-FI" dirty="0"/>
              <a:t>, </a:t>
            </a:r>
            <a:r>
              <a:rPr lang="fi-FI" b="1" dirty="0"/>
              <a:t>oppimishalu</a:t>
            </a:r>
            <a:r>
              <a:rPr lang="fi-FI" dirty="0"/>
              <a:t>, </a:t>
            </a:r>
            <a:r>
              <a:rPr lang="fi-FI" b="1" dirty="0"/>
              <a:t>vastuullisuus</a:t>
            </a:r>
            <a:r>
              <a:rPr lang="fi-FI" dirty="0"/>
              <a:t>, </a:t>
            </a:r>
            <a:r>
              <a:rPr lang="fi-FI" b="1" dirty="0"/>
              <a:t>inhimillisyys</a:t>
            </a:r>
            <a:r>
              <a:rPr lang="fi-FI" dirty="0"/>
              <a:t>, </a:t>
            </a:r>
            <a:r>
              <a:rPr lang="fi-FI" b="1" dirty="0"/>
              <a:t>välittäminen</a:t>
            </a:r>
            <a:r>
              <a:rPr lang="fi-FI" dirty="0"/>
              <a:t> ja </a:t>
            </a:r>
            <a:r>
              <a:rPr lang="fi-FI" b="1" dirty="0"/>
              <a:t>itsensä tunteminen</a:t>
            </a:r>
            <a:r>
              <a:rPr lang="fi-FI" dirty="0"/>
              <a:t>.</a:t>
            </a:r>
          </a:p>
          <a:p>
            <a:r>
              <a:rPr lang="fi-FI" dirty="0"/>
              <a:t>Yksittäisissä vastauksissa tuodaan esiin myös kriittisiä näkökulmia ja kehittämisehdotuksia koulutukseen liittyen. Näitä ovat esimerkiksi toive käytännön opetuksen lisäämisestä, huoli itseoppimisen liiallisesta korostumisesta, ehdotus opiskelijoiden uraohjauksen kehittämisestä, huomio huijarisyndroomasta kärsimisestä sekä toive koulutuksen painopisteen siirtämisestä pois asiakastyöstä ja liikuntaryhmien ohjaamisesta.</a:t>
            </a:r>
          </a:p>
        </p:txBody>
      </p:sp>
      <p:sp>
        <p:nvSpPr>
          <p:cNvPr id="3" name="Otsikko 2">
            <a:extLst>
              <a:ext uri="{FF2B5EF4-FFF2-40B4-BE49-F238E27FC236}">
                <a16:creationId xmlns:a16="http://schemas.microsoft.com/office/drawing/2014/main" id="{0CDB5B81-D104-AC99-21B4-2CABE3B57B3A}"/>
              </a:ext>
            </a:extLst>
          </p:cNvPr>
          <p:cNvSpPr>
            <a:spLocks noGrp="1"/>
          </p:cNvSpPr>
          <p:nvPr>
            <p:ph type="title"/>
          </p:nvPr>
        </p:nvSpPr>
        <p:spPr/>
        <p:txBody>
          <a:bodyPr/>
          <a:lstStyle/>
          <a:p>
            <a:r>
              <a:rPr lang="fi-FI" dirty="0">
                <a:solidFill>
                  <a:schemeClr val="accent2"/>
                </a:solidFill>
              </a:rPr>
              <a:t>Liikunnanohjaaja (AMK)</a:t>
            </a:r>
            <a:r>
              <a:rPr lang="fi-FI" sz="2800" dirty="0">
                <a:solidFill>
                  <a:schemeClr val="accent2"/>
                </a:solidFill>
              </a:rPr>
              <a:t> (AI)</a:t>
            </a:r>
            <a:endParaRPr lang="fi-FI" dirty="0">
              <a:solidFill>
                <a:schemeClr val="accent2"/>
              </a:solidFill>
            </a:endParaRPr>
          </a:p>
        </p:txBody>
      </p:sp>
    </p:spTree>
    <p:extLst>
      <p:ext uri="{BB962C8B-B14F-4D97-AF65-F5344CB8AC3E}">
        <p14:creationId xmlns:p14="http://schemas.microsoft.com/office/powerpoint/2010/main" val="31249845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BDAFC42-1839-D697-E85B-B4B26C532E4E}"/>
              </a:ext>
            </a:extLst>
          </p:cNvPr>
          <p:cNvSpPr>
            <a:spLocks noGrp="1"/>
          </p:cNvSpPr>
          <p:nvPr>
            <p:ph type="title"/>
          </p:nvPr>
        </p:nvSpPr>
        <p:spPr/>
        <p:txBody>
          <a:bodyPr/>
          <a:lstStyle/>
          <a:p>
            <a:r>
              <a:rPr lang="fi-FI" dirty="0"/>
              <a:t>Tekniikan alat</a:t>
            </a:r>
          </a:p>
        </p:txBody>
      </p:sp>
      <p:sp>
        <p:nvSpPr>
          <p:cNvPr id="3" name="Tekstin paikkamerkki 2">
            <a:extLst>
              <a:ext uri="{FF2B5EF4-FFF2-40B4-BE49-F238E27FC236}">
                <a16:creationId xmlns:a16="http://schemas.microsoft.com/office/drawing/2014/main" id="{AC71A5EE-E17B-1966-14FB-0D91B39B72C1}"/>
              </a:ext>
            </a:extLst>
          </p:cNvPr>
          <p:cNvSpPr>
            <a:spLocks noGrp="1"/>
          </p:cNvSpPr>
          <p:nvPr>
            <p:ph type="body" idx="1"/>
          </p:nvPr>
        </p:nvSpPr>
        <p:spPr/>
        <p:txBody>
          <a:bodyPr/>
          <a:lstStyle/>
          <a:p>
            <a:pPr>
              <a:spcAft>
                <a:spcPts val="600"/>
              </a:spcAft>
            </a:pPr>
            <a:r>
              <a:rPr lang="fi-FI" dirty="0"/>
              <a:t>Muita aloja enemmän mainintoja tietotekniikasta, ohjelmistoista ja ohjelmoinnista sekä ongelmanratkaisukyvystä ja ajattelemisen taidoista</a:t>
            </a:r>
          </a:p>
          <a:p>
            <a:pPr>
              <a:spcAft>
                <a:spcPts val="600"/>
              </a:spcAft>
            </a:pPr>
            <a:r>
              <a:rPr lang="fi-FI" dirty="0"/>
              <a:t>Muita aloja vähemmän mainintoja ihmisten kohtaamisesta ja asiakastyöstä, viestinnästä ja vuorovaikutuksesta sekä verkostoista</a:t>
            </a:r>
          </a:p>
        </p:txBody>
      </p:sp>
      <p:graphicFrame>
        <p:nvGraphicFramePr>
          <p:cNvPr id="4" name="Kaavio 3">
            <a:extLst>
              <a:ext uri="{FF2B5EF4-FFF2-40B4-BE49-F238E27FC236}">
                <a16:creationId xmlns:a16="http://schemas.microsoft.com/office/drawing/2014/main" id="{DC4FC227-158F-ADC1-F507-5810BF6586FF}"/>
              </a:ext>
            </a:extLst>
          </p:cNvPr>
          <p:cNvGraphicFramePr>
            <a:graphicFrameLocks/>
          </p:cNvGraphicFramePr>
          <p:nvPr>
            <p:extLst>
              <p:ext uri="{D42A27DB-BD31-4B8C-83A1-F6EECF244321}">
                <p14:modId xmlns:p14="http://schemas.microsoft.com/office/powerpoint/2010/main" val="2110703451"/>
              </p:ext>
            </p:extLst>
          </p:nvPr>
        </p:nvGraphicFramePr>
        <p:xfrm>
          <a:off x="4261800" y="18288"/>
          <a:ext cx="4882200" cy="51252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907634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a:extLst>
              <a:ext uri="{FF2B5EF4-FFF2-40B4-BE49-F238E27FC236}">
                <a16:creationId xmlns:a16="http://schemas.microsoft.com/office/drawing/2014/main" id="{0EC4E80D-697A-2CC3-EE9A-423869886D09}"/>
              </a:ext>
            </a:extLst>
          </p:cNvPr>
          <p:cNvSpPr>
            <a:spLocks noGrp="1"/>
          </p:cNvSpPr>
          <p:nvPr>
            <p:ph type="body" idx="1"/>
          </p:nvPr>
        </p:nvSpPr>
        <p:spPr/>
        <p:txBody>
          <a:bodyPr>
            <a:normAutofit fontScale="85000" lnSpcReduction="10000"/>
          </a:bodyPr>
          <a:lstStyle/>
          <a:p>
            <a:r>
              <a:rPr lang="fi-FI" dirty="0"/>
              <a:t>Kommenteissa tuodaan esiin tarve panostaa </a:t>
            </a:r>
            <a:r>
              <a:rPr lang="fi-FI" b="1" dirty="0"/>
              <a:t>käytännönläheiseen</a:t>
            </a:r>
            <a:r>
              <a:rPr lang="fi-FI" dirty="0"/>
              <a:t> oppimiseen, kuten </a:t>
            </a:r>
            <a:r>
              <a:rPr lang="fi-FI" b="1" dirty="0"/>
              <a:t>työharjoitteluihin</a:t>
            </a:r>
            <a:r>
              <a:rPr lang="fi-FI" dirty="0"/>
              <a:t> ja </a:t>
            </a:r>
            <a:r>
              <a:rPr lang="fi-FI" b="1" dirty="0"/>
              <a:t>työmaavierailuihin</a:t>
            </a:r>
            <a:r>
              <a:rPr lang="fi-FI" dirty="0"/>
              <a:t>, sekä keskeisiin taitoihin kuten </a:t>
            </a:r>
            <a:r>
              <a:rPr lang="fi-FI" b="1" dirty="0"/>
              <a:t>aikataulun-</a:t>
            </a:r>
            <a:r>
              <a:rPr lang="fi-FI" dirty="0"/>
              <a:t> ja </a:t>
            </a:r>
            <a:r>
              <a:rPr lang="fi-FI" b="1" dirty="0"/>
              <a:t>kustannustenhallintaan</a:t>
            </a:r>
            <a:r>
              <a:rPr lang="fi-FI" dirty="0"/>
              <a:t>. Myös </a:t>
            </a:r>
            <a:r>
              <a:rPr lang="fi-FI" b="1" dirty="0"/>
              <a:t>johtamis-</a:t>
            </a:r>
            <a:r>
              <a:rPr lang="fi-FI" dirty="0"/>
              <a:t> ja </a:t>
            </a:r>
            <a:r>
              <a:rPr lang="fi-FI" b="1" dirty="0"/>
              <a:t>vuorovaikutustaitojen</a:t>
            </a:r>
            <a:r>
              <a:rPr lang="fi-FI" dirty="0"/>
              <a:t>, </a:t>
            </a:r>
            <a:r>
              <a:rPr lang="fi-FI" b="1" dirty="0"/>
              <a:t>tietoteknisten</a:t>
            </a:r>
            <a:r>
              <a:rPr lang="fi-FI" dirty="0"/>
              <a:t> taitojen ja alan keskeisten </a:t>
            </a:r>
            <a:r>
              <a:rPr lang="fi-FI" b="1" dirty="0"/>
              <a:t>termien</a:t>
            </a:r>
            <a:r>
              <a:rPr lang="fi-FI" dirty="0"/>
              <a:t> ja </a:t>
            </a:r>
            <a:r>
              <a:rPr lang="fi-FI" b="1" dirty="0"/>
              <a:t>menetelmien</a:t>
            </a:r>
            <a:r>
              <a:rPr lang="fi-FI" dirty="0"/>
              <a:t> hallinnan tärkeyttä korostetaan.</a:t>
            </a:r>
          </a:p>
          <a:p>
            <a:r>
              <a:rPr lang="fi-FI" dirty="0"/>
              <a:t>Useat kommentit nostavat esiin </a:t>
            </a:r>
            <a:r>
              <a:rPr lang="fi-FI" b="1" dirty="0"/>
              <a:t>aikataulutuksen</a:t>
            </a:r>
            <a:r>
              <a:rPr lang="fi-FI" dirty="0"/>
              <a:t> ja </a:t>
            </a:r>
            <a:r>
              <a:rPr lang="fi-FI" b="1" dirty="0"/>
              <a:t>kustannusten</a:t>
            </a:r>
            <a:r>
              <a:rPr lang="fi-FI" dirty="0"/>
              <a:t> hallinnan keskeisenä osana rakennusalaa, ja näihin osa-alueisiin toivotaan panostettavan opetuksessa. Myös tietoteknisten taitojen, kuten </a:t>
            </a:r>
            <a:r>
              <a:rPr lang="fi-FI" b="1" dirty="0"/>
              <a:t>3D-mallinnusohjelmien</a:t>
            </a:r>
            <a:r>
              <a:rPr lang="fi-FI" dirty="0"/>
              <a:t> ja </a:t>
            </a:r>
            <a:r>
              <a:rPr lang="fi-FI" b="1" dirty="0" err="1"/>
              <a:t>BIM</a:t>
            </a:r>
            <a:r>
              <a:rPr lang="fi-FI" dirty="0" err="1"/>
              <a:t>:n</a:t>
            </a:r>
            <a:r>
              <a:rPr lang="fi-FI" dirty="0"/>
              <a:t> käytön, nähdään olevan yhä tärkeämpiä. Johtamisosaamisen kehittämistä, erityisesti </a:t>
            </a:r>
            <a:r>
              <a:rPr lang="fi-FI" b="1" dirty="0"/>
              <a:t>ihmisten johtamista </a:t>
            </a:r>
            <a:r>
              <a:rPr lang="fi-FI" dirty="0"/>
              <a:t>ja vuorovaikutustaitoja, pidetään myös tärkeänä, samoin kuin kykyä toimia esimiestehtävissä ja </a:t>
            </a:r>
            <a:r>
              <a:rPr lang="fi-FI" b="1" dirty="0"/>
              <a:t>ratkaista ongelmia</a:t>
            </a:r>
            <a:r>
              <a:rPr lang="fi-FI" dirty="0"/>
              <a:t> paineen alla.</a:t>
            </a:r>
          </a:p>
          <a:p>
            <a:r>
              <a:rPr lang="fi-FI" dirty="0"/>
              <a:t>Kommenteissa tuodaan esiin myös tarve kehittää </a:t>
            </a:r>
            <a:r>
              <a:rPr lang="fi-FI" b="1" dirty="0"/>
              <a:t>itsensä johtamisen </a:t>
            </a:r>
            <a:r>
              <a:rPr lang="fi-FI" dirty="0"/>
              <a:t>taitoja, kuten </a:t>
            </a:r>
            <a:r>
              <a:rPr lang="fi-FI" b="1" dirty="0"/>
              <a:t>ajanhallintaa</a:t>
            </a:r>
            <a:r>
              <a:rPr lang="fi-FI" dirty="0"/>
              <a:t>, </a:t>
            </a:r>
            <a:r>
              <a:rPr lang="fi-FI" b="1" dirty="0"/>
              <a:t>oma-aloitteisuutta</a:t>
            </a:r>
            <a:r>
              <a:rPr lang="fi-FI" dirty="0"/>
              <a:t> ja </a:t>
            </a:r>
            <a:r>
              <a:rPr lang="fi-FI" b="1" dirty="0"/>
              <a:t>stressinsietokykyä</a:t>
            </a:r>
            <a:r>
              <a:rPr lang="fi-FI" dirty="0"/>
              <a:t>. Lisäksi korostetaan </a:t>
            </a:r>
            <a:r>
              <a:rPr lang="fi-FI" b="1" dirty="0"/>
              <a:t>jatkuvan oppimisen </a:t>
            </a:r>
            <a:r>
              <a:rPr lang="fi-FI" dirty="0"/>
              <a:t>ja kehittymisen tärkeyttä, sekä kykyä </a:t>
            </a:r>
            <a:r>
              <a:rPr lang="fi-FI" b="1" dirty="0"/>
              <a:t>soveltaa teoriaa käytäntöön </a:t>
            </a:r>
            <a:r>
              <a:rPr lang="fi-FI" dirty="0"/>
              <a:t>ja </a:t>
            </a:r>
            <a:r>
              <a:rPr lang="fi-FI" b="1" dirty="0"/>
              <a:t>hahmottaa kokonaisuuksia</a:t>
            </a:r>
            <a:r>
              <a:rPr lang="fi-FI" dirty="0"/>
              <a:t>. </a:t>
            </a:r>
            <a:r>
              <a:rPr lang="fi-FI" b="1" dirty="0"/>
              <a:t>Ympäristö-</a:t>
            </a:r>
            <a:r>
              <a:rPr lang="fi-FI" dirty="0"/>
              <a:t> ja </a:t>
            </a:r>
            <a:r>
              <a:rPr lang="fi-FI" b="1" dirty="0"/>
              <a:t>uusiutuvan energian </a:t>
            </a:r>
            <a:r>
              <a:rPr lang="fi-FI" dirty="0"/>
              <a:t>teemat nähdään myös tärkeinä.</a:t>
            </a:r>
          </a:p>
        </p:txBody>
      </p:sp>
      <p:sp>
        <p:nvSpPr>
          <p:cNvPr id="3" name="Otsikko 2">
            <a:extLst>
              <a:ext uri="{FF2B5EF4-FFF2-40B4-BE49-F238E27FC236}">
                <a16:creationId xmlns:a16="http://schemas.microsoft.com/office/drawing/2014/main" id="{9B2465D5-3BBC-D292-3B28-9278F8AF3501}"/>
              </a:ext>
            </a:extLst>
          </p:cNvPr>
          <p:cNvSpPr>
            <a:spLocks noGrp="1"/>
          </p:cNvSpPr>
          <p:nvPr>
            <p:ph type="title"/>
          </p:nvPr>
        </p:nvSpPr>
        <p:spPr/>
        <p:txBody>
          <a:bodyPr/>
          <a:lstStyle/>
          <a:p>
            <a:r>
              <a:rPr lang="fi-FI" dirty="0">
                <a:solidFill>
                  <a:schemeClr val="accent2"/>
                </a:solidFill>
              </a:rPr>
              <a:t>Rakennusmestari (AMK) (AI)</a:t>
            </a:r>
          </a:p>
        </p:txBody>
      </p:sp>
    </p:spTree>
    <p:extLst>
      <p:ext uri="{BB962C8B-B14F-4D97-AF65-F5344CB8AC3E}">
        <p14:creationId xmlns:p14="http://schemas.microsoft.com/office/powerpoint/2010/main" val="8066455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324635F-FCCE-4D0C-6B13-7B3C827F7E5A}"/>
              </a:ext>
            </a:extLst>
          </p:cNvPr>
          <p:cNvSpPr>
            <a:spLocks noGrp="1"/>
          </p:cNvSpPr>
          <p:nvPr>
            <p:ph type="title"/>
          </p:nvPr>
        </p:nvSpPr>
        <p:spPr/>
        <p:txBody>
          <a:bodyPr>
            <a:normAutofit fontScale="90000"/>
          </a:bodyPr>
          <a:lstStyle/>
          <a:p>
            <a:r>
              <a:rPr lang="fi-FI" dirty="0"/>
              <a:t>Terveys- ja hyvinvointialat</a:t>
            </a:r>
          </a:p>
        </p:txBody>
      </p:sp>
      <p:sp>
        <p:nvSpPr>
          <p:cNvPr id="3" name="Tekstin paikkamerkki 2">
            <a:extLst>
              <a:ext uri="{FF2B5EF4-FFF2-40B4-BE49-F238E27FC236}">
                <a16:creationId xmlns:a16="http://schemas.microsoft.com/office/drawing/2014/main" id="{A5CBA4A6-8953-0D8E-206D-470C1791F2FC}"/>
              </a:ext>
            </a:extLst>
          </p:cNvPr>
          <p:cNvSpPr>
            <a:spLocks noGrp="1"/>
          </p:cNvSpPr>
          <p:nvPr>
            <p:ph type="body" idx="1"/>
          </p:nvPr>
        </p:nvSpPr>
        <p:spPr/>
        <p:txBody>
          <a:bodyPr/>
          <a:lstStyle/>
          <a:p>
            <a:pPr>
              <a:spcAft>
                <a:spcPts val="600"/>
              </a:spcAft>
            </a:pPr>
            <a:r>
              <a:rPr lang="fi-FI" dirty="0"/>
              <a:t>Selvästi muita aloja enemmän mainintoja ihmisten kohtaamisesta ja asiakastyöstä. Myös stressinhallinta, käytännön osaaminen sekä viestintä ja vuorovaikutus yleisempiä kuin muilla aloilla.</a:t>
            </a:r>
          </a:p>
          <a:p>
            <a:pPr>
              <a:spcAft>
                <a:spcPts val="600"/>
              </a:spcAft>
            </a:pPr>
            <a:r>
              <a:rPr lang="fi-FI" dirty="0"/>
              <a:t>Muita aloja vähemmän mainintoja tietotekniikasta, tekoälystä sekä myynnistä ja markkinoinnista</a:t>
            </a:r>
          </a:p>
        </p:txBody>
      </p:sp>
      <p:graphicFrame>
        <p:nvGraphicFramePr>
          <p:cNvPr id="5" name="Kaavio 4">
            <a:extLst>
              <a:ext uri="{FF2B5EF4-FFF2-40B4-BE49-F238E27FC236}">
                <a16:creationId xmlns:a16="http://schemas.microsoft.com/office/drawing/2014/main" id="{9F32DE9D-6D6D-A12D-7034-740938838853}"/>
              </a:ext>
            </a:extLst>
          </p:cNvPr>
          <p:cNvGraphicFramePr>
            <a:graphicFrameLocks/>
          </p:cNvGraphicFramePr>
          <p:nvPr>
            <p:extLst>
              <p:ext uri="{D42A27DB-BD31-4B8C-83A1-F6EECF244321}">
                <p14:modId xmlns:p14="http://schemas.microsoft.com/office/powerpoint/2010/main" val="2652551248"/>
              </p:ext>
            </p:extLst>
          </p:nvPr>
        </p:nvGraphicFramePr>
        <p:xfrm>
          <a:off x="4261800" y="0"/>
          <a:ext cx="4882200" cy="51435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247342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a:extLst>
              <a:ext uri="{FF2B5EF4-FFF2-40B4-BE49-F238E27FC236}">
                <a16:creationId xmlns:a16="http://schemas.microsoft.com/office/drawing/2014/main" id="{AE4702B7-C8A7-D6C0-82B9-5F57A03FFD52}"/>
              </a:ext>
            </a:extLst>
          </p:cNvPr>
          <p:cNvSpPr>
            <a:spLocks noGrp="1"/>
          </p:cNvSpPr>
          <p:nvPr>
            <p:ph type="body" idx="1"/>
          </p:nvPr>
        </p:nvSpPr>
        <p:spPr/>
        <p:txBody>
          <a:bodyPr>
            <a:normAutofit fontScale="85000" lnSpcReduction="10000"/>
          </a:bodyPr>
          <a:lstStyle/>
          <a:p>
            <a:r>
              <a:rPr lang="fi-FI" dirty="0"/>
              <a:t>Vastauksissa toistuvat usein </a:t>
            </a:r>
            <a:r>
              <a:rPr lang="fi-FI" b="1" dirty="0"/>
              <a:t>käytännönläheisyyden</a:t>
            </a:r>
            <a:r>
              <a:rPr lang="fi-FI" dirty="0"/>
              <a:t> ja </a:t>
            </a:r>
            <a:r>
              <a:rPr lang="fi-FI" b="1" dirty="0"/>
              <a:t>vuorovaikutustaitojen</a:t>
            </a:r>
            <a:r>
              <a:rPr lang="fi-FI" dirty="0"/>
              <a:t> merkitys. Monet vastaajat korostavat tarvetta lisätä </a:t>
            </a:r>
            <a:r>
              <a:rPr lang="fi-FI" b="1" dirty="0"/>
              <a:t>käytännön harjoittelua</a:t>
            </a:r>
            <a:r>
              <a:rPr lang="fi-FI" dirty="0"/>
              <a:t>, monipuolista </a:t>
            </a:r>
            <a:r>
              <a:rPr lang="fi-FI" b="1" dirty="0"/>
              <a:t>asiakastyön</a:t>
            </a:r>
            <a:r>
              <a:rPr lang="fi-FI" dirty="0"/>
              <a:t> osaamista ja vuorovaikutustaitoja. Myös </a:t>
            </a:r>
            <a:r>
              <a:rPr lang="fi-FI" b="1" dirty="0"/>
              <a:t>ammatillinen kehittyminen</a:t>
            </a:r>
            <a:r>
              <a:rPr lang="fi-FI" dirty="0"/>
              <a:t>, </a:t>
            </a:r>
            <a:r>
              <a:rPr lang="fi-FI" b="1" dirty="0"/>
              <a:t>itsensä johtaminen </a:t>
            </a:r>
            <a:r>
              <a:rPr lang="fi-FI" dirty="0"/>
              <a:t>ja </a:t>
            </a:r>
            <a:r>
              <a:rPr lang="fi-FI" b="1" dirty="0"/>
              <a:t>hyvinvoinnista</a:t>
            </a:r>
            <a:r>
              <a:rPr lang="fi-FI" dirty="0"/>
              <a:t> huolehtiminen nähdään tärkeinä.</a:t>
            </a:r>
          </a:p>
          <a:p>
            <a:r>
              <a:rPr lang="fi-FI" dirty="0"/>
              <a:t>Vastaajat tuovat esiin myös </a:t>
            </a:r>
            <a:r>
              <a:rPr lang="fi-FI" b="1" dirty="0"/>
              <a:t>erityisosaamisen</a:t>
            </a:r>
            <a:r>
              <a:rPr lang="fi-FI" dirty="0"/>
              <a:t> tarpeen, kuten </a:t>
            </a:r>
            <a:r>
              <a:rPr lang="fi-FI" b="1" dirty="0"/>
              <a:t>käden kuntoutuksen</a:t>
            </a:r>
            <a:r>
              <a:rPr lang="fi-FI" dirty="0"/>
              <a:t>, </a:t>
            </a:r>
            <a:r>
              <a:rPr lang="fi-FI" b="1" dirty="0"/>
              <a:t>neuropsykiatrian</a:t>
            </a:r>
            <a:r>
              <a:rPr lang="fi-FI" dirty="0"/>
              <a:t>, </a:t>
            </a:r>
            <a:r>
              <a:rPr lang="fi-FI" b="1" dirty="0"/>
              <a:t>aistisäätelyn</a:t>
            </a:r>
            <a:r>
              <a:rPr lang="fi-FI" dirty="0"/>
              <a:t> ja </a:t>
            </a:r>
            <a:r>
              <a:rPr lang="fi-FI" b="1" dirty="0"/>
              <a:t>monikulttuurisuuden</a:t>
            </a:r>
            <a:r>
              <a:rPr lang="fi-FI" dirty="0"/>
              <a:t>. Lisäksi vastaajat toivovat valmiuksia </a:t>
            </a:r>
            <a:r>
              <a:rPr lang="fi-FI" b="1" dirty="0"/>
              <a:t>haastavien asiakastilanteiden </a:t>
            </a:r>
            <a:r>
              <a:rPr lang="fi-FI" dirty="0"/>
              <a:t>kohtaamiseen, aggressiivisten asiakkaiden kohtaamiseen sekä taitoa toimia </a:t>
            </a:r>
            <a:r>
              <a:rPr lang="fi-FI" b="1" dirty="0"/>
              <a:t>moniammatillisissa</a:t>
            </a:r>
            <a:r>
              <a:rPr lang="fi-FI" dirty="0"/>
              <a:t> tiimeissä. </a:t>
            </a:r>
            <a:r>
              <a:rPr lang="fi-FI" b="1" dirty="0"/>
              <a:t>Teknologian</a:t>
            </a:r>
            <a:r>
              <a:rPr lang="fi-FI" dirty="0"/>
              <a:t> hyödyntäminen kuntoutuksessa ja digitalisaatioon liittyvä osaaminen mainitaan myös tärkeinä.</a:t>
            </a:r>
          </a:p>
          <a:p>
            <a:r>
              <a:rPr lang="fi-FI" dirty="0"/>
              <a:t>Työelämän näkökulmasta vastaajat korostavat </a:t>
            </a:r>
            <a:r>
              <a:rPr lang="fi-FI" b="1" dirty="0"/>
              <a:t>itsenäistä työskentelyä</a:t>
            </a:r>
            <a:r>
              <a:rPr lang="fi-FI" dirty="0"/>
              <a:t>, </a:t>
            </a:r>
            <a:r>
              <a:rPr lang="fi-FI" b="1" dirty="0"/>
              <a:t>päätöksentekoa</a:t>
            </a:r>
            <a:r>
              <a:rPr lang="fi-FI" dirty="0"/>
              <a:t>, </a:t>
            </a:r>
            <a:r>
              <a:rPr lang="fi-FI" b="1" dirty="0"/>
              <a:t>organisointitaitoja</a:t>
            </a:r>
            <a:r>
              <a:rPr lang="fi-FI" dirty="0"/>
              <a:t> ja </a:t>
            </a:r>
            <a:r>
              <a:rPr lang="fi-FI" b="1" dirty="0"/>
              <a:t>ajanhallintaa</a:t>
            </a:r>
            <a:r>
              <a:rPr lang="fi-FI" dirty="0"/>
              <a:t>. Myös </a:t>
            </a:r>
            <a:r>
              <a:rPr lang="fi-FI" b="1" dirty="0"/>
              <a:t>verkostoitumistaidot</a:t>
            </a:r>
            <a:r>
              <a:rPr lang="fi-FI" dirty="0"/>
              <a:t>, </a:t>
            </a:r>
            <a:r>
              <a:rPr lang="fi-FI" b="1" dirty="0"/>
              <a:t>neuvottelutaidot</a:t>
            </a:r>
            <a:r>
              <a:rPr lang="fi-FI" dirty="0"/>
              <a:t> ja kyky </a:t>
            </a:r>
            <a:r>
              <a:rPr lang="fi-FI" b="1" dirty="0"/>
              <a:t>soveltaa</a:t>
            </a:r>
            <a:r>
              <a:rPr lang="fi-FI" dirty="0"/>
              <a:t> osaamista nähdään olennaisina. Lisäksi vastaajat tuovat esiin tarpeen ymmärtää kuntoutusalan </a:t>
            </a:r>
            <a:r>
              <a:rPr lang="fi-FI" b="1" dirty="0"/>
              <a:t>käytänteitä</a:t>
            </a:r>
            <a:r>
              <a:rPr lang="fi-FI" dirty="0"/>
              <a:t> ja </a:t>
            </a:r>
            <a:r>
              <a:rPr lang="fi-FI" b="1" dirty="0"/>
              <a:t>säädöksiä</a:t>
            </a:r>
            <a:r>
              <a:rPr lang="fi-FI" dirty="0"/>
              <a:t> sekä kehittää </a:t>
            </a:r>
            <a:r>
              <a:rPr lang="fi-FI" b="1" dirty="0"/>
              <a:t>reflektiotaitoja</a:t>
            </a:r>
            <a:r>
              <a:rPr lang="fi-FI" dirty="0"/>
              <a:t> ja </a:t>
            </a:r>
            <a:r>
              <a:rPr lang="fi-FI" b="1" dirty="0"/>
              <a:t>tulevaisuusajattelua</a:t>
            </a:r>
            <a:r>
              <a:rPr lang="fi-FI" dirty="0"/>
              <a:t>.</a:t>
            </a:r>
          </a:p>
        </p:txBody>
      </p:sp>
      <p:sp>
        <p:nvSpPr>
          <p:cNvPr id="3" name="Otsikko 2">
            <a:extLst>
              <a:ext uri="{FF2B5EF4-FFF2-40B4-BE49-F238E27FC236}">
                <a16:creationId xmlns:a16="http://schemas.microsoft.com/office/drawing/2014/main" id="{AA5EEE6E-5F67-D59B-AEC9-DECEFEF43F73}"/>
              </a:ext>
            </a:extLst>
          </p:cNvPr>
          <p:cNvSpPr>
            <a:spLocks noGrp="1"/>
          </p:cNvSpPr>
          <p:nvPr>
            <p:ph type="title"/>
          </p:nvPr>
        </p:nvSpPr>
        <p:spPr/>
        <p:txBody>
          <a:bodyPr/>
          <a:lstStyle/>
          <a:p>
            <a:r>
              <a:rPr lang="fi-FI" dirty="0">
                <a:solidFill>
                  <a:schemeClr val="accent2"/>
                </a:solidFill>
              </a:rPr>
              <a:t>Toimintaterapeutti (AMK) (AI)</a:t>
            </a:r>
          </a:p>
        </p:txBody>
      </p:sp>
    </p:spTree>
    <p:extLst>
      <p:ext uri="{BB962C8B-B14F-4D97-AF65-F5344CB8AC3E}">
        <p14:creationId xmlns:p14="http://schemas.microsoft.com/office/powerpoint/2010/main" val="35327310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5BAC162-43B6-496D-46C0-7F4F9E038FAB}"/>
              </a:ext>
            </a:extLst>
          </p:cNvPr>
          <p:cNvSpPr>
            <a:spLocks noGrp="1"/>
          </p:cNvSpPr>
          <p:nvPr>
            <p:ph type="title"/>
          </p:nvPr>
        </p:nvSpPr>
        <p:spPr/>
        <p:txBody>
          <a:bodyPr>
            <a:normAutofit fontScale="90000"/>
          </a:bodyPr>
          <a:lstStyle/>
          <a:p>
            <a:r>
              <a:rPr lang="fi-FI" dirty="0"/>
              <a:t>Tietojenkäsittely ja tietoliikenne (ICT)</a:t>
            </a:r>
          </a:p>
        </p:txBody>
      </p:sp>
      <p:sp>
        <p:nvSpPr>
          <p:cNvPr id="3" name="Tekstin paikkamerkki 2">
            <a:extLst>
              <a:ext uri="{FF2B5EF4-FFF2-40B4-BE49-F238E27FC236}">
                <a16:creationId xmlns:a16="http://schemas.microsoft.com/office/drawing/2014/main" id="{15A23037-637D-6A12-C7EE-4CE460A9610D}"/>
              </a:ext>
            </a:extLst>
          </p:cNvPr>
          <p:cNvSpPr>
            <a:spLocks noGrp="1"/>
          </p:cNvSpPr>
          <p:nvPr>
            <p:ph type="body" idx="1"/>
          </p:nvPr>
        </p:nvSpPr>
        <p:spPr/>
        <p:txBody>
          <a:bodyPr>
            <a:normAutofit fontScale="92500" lnSpcReduction="10000"/>
          </a:bodyPr>
          <a:lstStyle/>
          <a:p>
            <a:pPr>
              <a:spcAft>
                <a:spcPts val="600"/>
              </a:spcAft>
            </a:pPr>
            <a:r>
              <a:rPr lang="fi-FI" dirty="0"/>
              <a:t>Selvästi muita aloja enemmän mainintoja tietotekniikasta, ohjelmistoista ja etenkin ohjelmoinnista. Myös tekoäly, projektityö sekä ongelmanratkaisu ja ajattelun taidot yleisempiä kuin muilla aloilla.</a:t>
            </a:r>
          </a:p>
          <a:p>
            <a:pPr>
              <a:spcAft>
                <a:spcPts val="600"/>
              </a:spcAft>
            </a:pPr>
            <a:r>
              <a:rPr lang="fi-FI" dirty="0"/>
              <a:t>Muita aloja vähemmän mainintoja viestinnästä ja vuorovaikutuksesta, johtamisesta ja esihenkilötyöstä sekä ihmisten kohtaamisesta ja asiakastyöstä</a:t>
            </a:r>
          </a:p>
        </p:txBody>
      </p:sp>
      <p:graphicFrame>
        <p:nvGraphicFramePr>
          <p:cNvPr id="4" name="Kaavio 3">
            <a:extLst>
              <a:ext uri="{FF2B5EF4-FFF2-40B4-BE49-F238E27FC236}">
                <a16:creationId xmlns:a16="http://schemas.microsoft.com/office/drawing/2014/main" id="{D451D848-303B-18C7-0BAE-5D82AB56A520}"/>
              </a:ext>
            </a:extLst>
          </p:cNvPr>
          <p:cNvGraphicFramePr>
            <a:graphicFrameLocks/>
          </p:cNvGraphicFramePr>
          <p:nvPr>
            <p:extLst>
              <p:ext uri="{D42A27DB-BD31-4B8C-83A1-F6EECF244321}">
                <p14:modId xmlns:p14="http://schemas.microsoft.com/office/powerpoint/2010/main" val="436511491"/>
              </p:ext>
            </p:extLst>
          </p:nvPr>
        </p:nvGraphicFramePr>
        <p:xfrm>
          <a:off x="4261800" y="0"/>
          <a:ext cx="4882200" cy="51435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45529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3C5F6CF-31E9-8D4A-33AC-96BA1E014465}"/>
              </a:ext>
            </a:extLst>
          </p:cNvPr>
          <p:cNvSpPr>
            <a:spLocks noGrp="1"/>
          </p:cNvSpPr>
          <p:nvPr>
            <p:ph type="title"/>
          </p:nvPr>
        </p:nvSpPr>
        <p:spPr/>
        <p:txBody>
          <a:bodyPr/>
          <a:lstStyle/>
          <a:p>
            <a:r>
              <a:rPr lang="fi-FI" dirty="0"/>
              <a:t>Millaista lisäkoulutusta tarvitsisit?</a:t>
            </a:r>
          </a:p>
        </p:txBody>
      </p:sp>
    </p:spTree>
    <p:extLst>
      <p:ext uri="{BB962C8B-B14F-4D97-AF65-F5344CB8AC3E}">
        <p14:creationId xmlns:p14="http://schemas.microsoft.com/office/powerpoint/2010/main" val="2387505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a:extLst>
              <a:ext uri="{FF2B5EF4-FFF2-40B4-BE49-F238E27FC236}">
                <a16:creationId xmlns:a16="http://schemas.microsoft.com/office/drawing/2014/main" id="{1191A82A-F5D4-9EFE-2690-6ECF9707B5CE}"/>
              </a:ext>
            </a:extLst>
          </p:cNvPr>
          <p:cNvSpPr>
            <a:spLocks noGrp="1"/>
          </p:cNvSpPr>
          <p:nvPr>
            <p:ph type="body" idx="1"/>
          </p:nvPr>
        </p:nvSpPr>
        <p:spPr/>
        <p:txBody>
          <a:bodyPr>
            <a:normAutofit fontScale="92500" lnSpcReduction="20000"/>
          </a:bodyPr>
          <a:lstStyle/>
          <a:p>
            <a:r>
              <a:rPr lang="fi-FI" dirty="0"/>
              <a:t>Vastauksissa korostuvat erityisesti </a:t>
            </a:r>
            <a:r>
              <a:rPr lang="fi-FI" b="1" dirty="0"/>
              <a:t>ohjelmointiin</a:t>
            </a:r>
            <a:r>
              <a:rPr lang="fi-FI" dirty="0"/>
              <a:t>, </a:t>
            </a:r>
            <a:r>
              <a:rPr lang="fi-FI" b="1" dirty="0"/>
              <a:t>automaatioon</a:t>
            </a:r>
            <a:r>
              <a:rPr lang="fi-FI" dirty="0"/>
              <a:t>, </a:t>
            </a:r>
            <a:r>
              <a:rPr lang="fi-FI" b="1" dirty="0"/>
              <a:t>pilvipalveluihin</a:t>
            </a:r>
            <a:r>
              <a:rPr lang="fi-FI" dirty="0"/>
              <a:t> ja </a:t>
            </a:r>
            <a:r>
              <a:rPr lang="fi-FI" b="1" dirty="0"/>
              <a:t>tietoturvaan</a:t>
            </a:r>
            <a:r>
              <a:rPr lang="fi-FI" dirty="0"/>
              <a:t> liittyvät taidot sekä </a:t>
            </a:r>
            <a:r>
              <a:rPr lang="fi-FI" b="1" dirty="0"/>
              <a:t>jatkuva oppiminen </a:t>
            </a:r>
            <a:r>
              <a:rPr lang="fi-FI" dirty="0"/>
              <a:t>ja kehittyminen. Myös pehmeitä taitoja, kuten </a:t>
            </a:r>
            <a:r>
              <a:rPr lang="fi-FI" b="1" dirty="0"/>
              <a:t>kommunikointia</a:t>
            </a:r>
            <a:r>
              <a:rPr lang="fi-FI" dirty="0"/>
              <a:t>, </a:t>
            </a:r>
            <a:r>
              <a:rPr lang="fi-FI" b="1" dirty="0"/>
              <a:t>tiimityöskentelyä</a:t>
            </a:r>
            <a:r>
              <a:rPr lang="fi-FI" dirty="0"/>
              <a:t> ja </a:t>
            </a:r>
            <a:r>
              <a:rPr lang="fi-FI" b="1" dirty="0"/>
              <a:t>ongelmanratkaisua</a:t>
            </a:r>
            <a:r>
              <a:rPr lang="fi-FI" dirty="0"/>
              <a:t>, pidetään tärkeinä.</a:t>
            </a:r>
          </a:p>
          <a:p>
            <a:r>
              <a:rPr lang="fi-FI" dirty="0"/>
              <a:t>Useat vastaajat nostavat esiin teknologian nopean kehityksen ja korostavatkin kykyä omaksua </a:t>
            </a:r>
            <a:r>
              <a:rPr lang="fi-FI" b="1" dirty="0"/>
              <a:t>uusia</a:t>
            </a:r>
            <a:r>
              <a:rPr lang="fi-FI" dirty="0"/>
              <a:t> </a:t>
            </a:r>
            <a:r>
              <a:rPr lang="fi-FI" b="1" dirty="0"/>
              <a:t>menetelmiä</a:t>
            </a:r>
            <a:r>
              <a:rPr lang="fi-FI" dirty="0"/>
              <a:t> ja </a:t>
            </a:r>
            <a:r>
              <a:rPr lang="fi-FI" b="1" dirty="0"/>
              <a:t>teknologioita</a:t>
            </a:r>
            <a:r>
              <a:rPr lang="fi-FI" dirty="0"/>
              <a:t>. Erityisesti </a:t>
            </a:r>
            <a:r>
              <a:rPr lang="fi-FI" b="1" dirty="0"/>
              <a:t>tekoälyn</a:t>
            </a:r>
            <a:r>
              <a:rPr lang="fi-FI" dirty="0"/>
              <a:t> hyödyntämisen ja siihen liittyvän kriittisen tarkastelun tärkeys mainitaan useasti. Osa vastaajista toivoo, että opetuksessa keskityttäisiin enemmän käytännönläheisyyteen ja työelämässä tarvittaviin taitoihin, kuten </a:t>
            </a:r>
            <a:r>
              <a:rPr lang="fi-FI" b="1" dirty="0"/>
              <a:t>versionhallintaan</a:t>
            </a:r>
            <a:r>
              <a:rPr lang="fi-FI" dirty="0"/>
              <a:t> ja </a:t>
            </a:r>
            <a:r>
              <a:rPr lang="fi-FI" b="1" dirty="0"/>
              <a:t>ohjelmistoprojektien</a:t>
            </a:r>
            <a:r>
              <a:rPr lang="fi-FI" dirty="0"/>
              <a:t> hallintaan.</a:t>
            </a:r>
          </a:p>
          <a:p>
            <a:r>
              <a:rPr lang="fi-FI" dirty="0"/>
              <a:t>Vastausten perusteella tietotekniikan opiskelijoille tulisi tarjota monipuolinen ja ajantasainen koulutus, joka yhdistää tekniset ja pehmeät taidot. Opetuksen tulisi painottaa jatkuvaa oppimista, ongelmanratkaisukykyä ja kykyä sopeutua nopeasti muuttuvaan teknologiaan. Lisäksi tulisi panostaa käytännönläheisyyteen ja työelämässä tarvittaviin taitoihin, jotta opiskelijat olisivat paremmin valmistautuneita työelämään.</a:t>
            </a:r>
          </a:p>
        </p:txBody>
      </p:sp>
      <p:sp>
        <p:nvSpPr>
          <p:cNvPr id="3" name="Otsikko 2">
            <a:extLst>
              <a:ext uri="{FF2B5EF4-FFF2-40B4-BE49-F238E27FC236}">
                <a16:creationId xmlns:a16="http://schemas.microsoft.com/office/drawing/2014/main" id="{9AF8A8B0-0E05-386B-DF37-13B468B0FCA7}"/>
              </a:ext>
            </a:extLst>
          </p:cNvPr>
          <p:cNvSpPr>
            <a:spLocks noGrp="1"/>
          </p:cNvSpPr>
          <p:nvPr>
            <p:ph type="title"/>
          </p:nvPr>
        </p:nvSpPr>
        <p:spPr/>
        <p:txBody>
          <a:bodyPr/>
          <a:lstStyle/>
          <a:p>
            <a:r>
              <a:rPr lang="fi-FI" dirty="0">
                <a:solidFill>
                  <a:schemeClr val="accent2"/>
                </a:solidFill>
              </a:rPr>
              <a:t>Insinööri (AMK), tietotekniikka (AI)</a:t>
            </a:r>
          </a:p>
        </p:txBody>
      </p:sp>
    </p:spTree>
    <p:extLst>
      <p:ext uri="{BB962C8B-B14F-4D97-AF65-F5344CB8AC3E}">
        <p14:creationId xmlns:p14="http://schemas.microsoft.com/office/powerpoint/2010/main" val="15114318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B3932F26-4145-26E0-024F-4D4F7A6906B7}"/>
              </a:ext>
            </a:extLst>
          </p:cNvPr>
          <p:cNvSpPr>
            <a:spLocks noGrp="1"/>
          </p:cNvSpPr>
          <p:nvPr>
            <p:ph type="title"/>
          </p:nvPr>
        </p:nvSpPr>
        <p:spPr/>
        <p:txBody>
          <a:bodyPr>
            <a:normAutofit fontScale="90000"/>
          </a:bodyPr>
          <a:lstStyle/>
          <a:p>
            <a:r>
              <a:rPr lang="fi-FI" dirty="0"/>
              <a:t>Yhteenveto: Työelämässä tarvittava osaaminen</a:t>
            </a:r>
          </a:p>
        </p:txBody>
      </p:sp>
      <p:sp>
        <p:nvSpPr>
          <p:cNvPr id="6" name="Pyöristetty suorakulmio 5">
            <a:extLst>
              <a:ext uri="{FF2B5EF4-FFF2-40B4-BE49-F238E27FC236}">
                <a16:creationId xmlns:a16="http://schemas.microsoft.com/office/drawing/2014/main" id="{4A7A9280-D3FF-D972-D772-2B4EE5A32D3C}"/>
              </a:ext>
            </a:extLst>
          </p:cNvPr>
          <p:cNvSpPr/>
          <p:nvPr/>
        </p:nvSpPr>
        <p:spPr>
          <a:xfrm>
            <a:off x="4484913" y="2850174"/>
            <a:ext cx="4347386" cy="214892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i-FI" b="1" dirty="0"/>
              <a:t>Oman toiminnan kehittäminen</a:t>
            </a:r>
          </a:p>
          <a:p>
            <a:pPr algn="ctr"/>
            <a:endParaRPr lang="fi-FI" b="1" dirty="0"/>
          </a:p>
          <a:p>
            <a:pPr marL="114300" algn="ctr"/>
            <a:r>
              <a:rPr lang="fi-FI" dirty="0"/>
              <a:t>Itsensä johtaminen</a:t>
            </a:r>
          </a:p>
          <a:p>
            <a:pPr marL="114300" algn="ctr"/>
            <a:r>
              <a:rPr lang="fi-FI" dirty="0"/>
              <a:t>Itseohjautuvuus, oma-aloitteisuus</a:t>
            </a:r>
          </a:p>
          <a:p>
            <a:pPr marL="114300" algn="ctr"/>
            <a:r>
              <a:rPr lang="fi-FI" dirty="0"/>
              <a:t>Ajanhallinta, aikataulujen hallinta</a:t>
            </a:r>
          </a:p>
          <a:p>
            <a:pPr marL="114300" algn="ctr"/>
            <a:r>
              <a:rPr lang="fi-FI" dirty="0"/>
              <a:t>Stressinhallinta, joustavuus, resilienssi</a:t>
            </a:r>
          </a:p>
          <a:p>
            <a:pPr marL="114300" algn="ctr"/>
            <a:r>
              <a:rPr lang="fi-FI" dirty="0"/>
              <a:t>Ongelmanratkaisukyky, ajattelun taidot</a:t>
            </a:r>
          </a:p>
        </p:txBody>
      </p:sp>
      <p:sp>
        <p:nvSpPr>
          <p:cNvPr id="7" name="Pyöristetty suorakulmio 6">
            <a:extLst>
              <a:ext uri="{FF2B5EF4-FFF2-40B4-BE49-F238E27FC236}">
                <a16:creationId xmlns:a16="http://schemas.microsoft.com/office/drawing/2014/main" id="{74CC2C3B-3FCF-F21E-BE0F-B69E07E26343}"/>
              </a:ext>
            </a:extLst>
          </p:cNvPr>
          <p:cNvSpPr/>
          <p:nvPr/>
        </p:nvSpPr>
        <p:spPr>
          <a:xfrm>
            <a:off x="4484913" y="701248"/>
            <a:ext cx="4347386" cy="214892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fi-FI" b="1" dirty="0"/>
              <a:t>Välineellinen osaaminen</a:t>
            </a:r>
          </a:p>
          <a:p>
            <a:pPr algn="ctr"/>
            <a:endParaRPr lang="fi-FI" b="1" dirty="0"/>
          </a:p>
          <a:p>
            <a:pPr marL="114300" algn="ctr"/>
            <a:r>
              <a:rPr lang="fi-FI" dirty="0"/>
              <a:t>Yleiset tieto- ja viestintätekniikan taidot</a:t>
            </a:r>
          </a:p>
          <a:p>
            <a:pPr marL="114300" algn="ctr"/>
            <a:r>
              <a:rPr lang="fi-FI" dirty="0"/>
              <a:t>Tiettyjen ohjelmistojen ja sovellusten käyttö </a:t>
            </a:r>
          </a:p>
          <a:p>
            <a:pPr marL="114300" algn="ctr"/>
            <a:r>
              <a:rPr lang="fi-FI" dirty="0"/>
              <a:t>Ohjelmointi ja koodaaminen, tekoäly</a:t>
            </a:r>
          </a:p>
          <a:p>
            <a:pPr marL="114300" algn="ctr"/>
            <a:r>
              <a:rPr lang="fi-FI" dirty="0"/>
              <a:t>Yrittäjyystaidot, myynti ja markkinointi, budjetointi ja liiketalouden osaaminen</a:t>
            </a:r>
          </a:p>
        </p:txBody>
      </p:sp>
      <p:sp>
        <p:nvSpPr>
          <p:cNvPr id="8" name="Pyöristetty suorakulmio 7">
            <a:extLst>
              <a:ext uri="{FF2B5EF4-FFF2-40B4-BE49-F238E27FC236}">
                <a16:creationId xmlns:a16="http://schemas.microsoft.com/office/drawing/2014/main" id="{B1C29575-725A-D66D-1382-0D9B723C40AF}"/>
              </a:ext>
            </a:extLst>
          </p:cNvPr>
          <p:cNvSpPr/>
          <p:nvPr/>
        </p:nvSpPr>
        <p:spPr>
          <a:xfrm>
            <a:off x="224613" y="701248"/>
            <a:ext cx="4260300" cy="214892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i-FI" b="1" dirty="0"/>
              <a:t>Sosiaaliseen kanssakäymiseen liittyvät taidot</a:t>
            </a:r>
          </a:p>
          <a:p>
            <a:pPr algn="ctr"/>
            <a:endParaRPr lang="fi-FI" b="1" dirty="0"/>
          </a:p>
          <a:p>
            <a:pPr marL="114300" algn="ctr"/>
            <a:r>
              <a:rPr lang="fi-FI" dirty="0"/>
              <a:t>Viestintä, vuorovaikutus</a:t>
            </a:r>
          </a:p>
          <a:p>
            <a:pPr marL="114300" algn="ctr"/>
            <a:r>
              <a:rPr lang="fi-FI" dirty="0"/>
              <a:t>Ihmisten kohtaaminen, asiakastyö</a:t>
            </a:r>
          </a:p>
          <a:p>
            <a:pPr marL="114300" algn="ctr"/>
            <a:r>
              <a:rPr lang="fi-FI" dirty="0"/>
              <a:t>Johtaminen, esihenkilötyö</a:t>
            </a:r>
          </a:p>
          <a:p>
            <a:pPr marL="114300" algn="ctr"/>
            <a:r>
              <a:rPr lang="fi-FI" dirty="0"/>
              <a:t>Verkostot, verkostoituminen</a:t>
            </a:r>
          </a:p>
          <a:p>
            <a:pPr marL="114300" algn="ctr"/>
            <a:r>
              <a:rPr lang="fi-FI" dirty="0"/>
              <a:t>Kielitaito, monikulttuuriset ja monialaiset ympäristöt</a:t>
            </a:r>
          </a:p>
        </p:txBody>
      </p:sp>
      <p:sp>
        <p:nvSpPr>
          <p:cNvPr id="11" name="Pyöristetty suorakulmio 10">
            <a:extLst>
              <a:ext uri="{FF2B5EF4-FFF2-40B4-BE49-F238E27FC236}">
                <a16:creationId xmlns:a16="http://schemas.microsoft.com/office/drawing/2014/main" id="{E693706F-B23F-A92E-0167-923681B7B68E}"/>
              </a:ext>
            </a:extLst>
          </p:cNvPr>
          <p:cNvSpPr/>
          <p:nvPr/>
        </p:nvSpPr>
        <p:spPr>
          <a:xfrm>
            <a:off x="224613" y="2850174"/>
            <a:ext cx="4260300" cy="214892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i-FI" b="1" dirty="0"/>
              <a:t>Oman alan osaaminen</a:t>
            </a:r>
          </a:p>
          <a:p>
            <a:pPr algn="ctr"/>
            <a:endParaRPr lang="fi-FI" b="1" dirty="0"/>
          </a:p>
          <a:p>
            <a:pPr marL="114300" algn="ctr"/>
            <a:r>
              <a:rPr lang="fi-FI" dirty="0"/>
              <a:t>Käytännön osaaminen, harjoittelut</a:t>
            </a:r>
          </a:p>
          <a:p>
            <a:pPr marL="114300" algn="ctr"/>
            <a:r>
              <a:rPr lang="fi-FI" dirty="0"/>
              <a:t>Erikoistumisalat, painopisteet</a:t>
            </a:r>
          </a:p>
          <a:p>
            <a:pPr marL="114300" algn="ctr"/>
            <a:r>
              <a:rPr lang="fi-FI" dirty="0"/>
              <a:t>Monipuolisuus</a:t>
            </a:r>
          </a:p>
        </p:txBody>
      </p:sp>
    </p:spTree>
    <p:extLst>
      <p:ext uri="{BB962C8B-B14F-4D97-AF65-F5344CB8AC3E}">
        <p14:creationId xmlns:p14="http://schemas.microsoft.com/office/powerpoint/2010/main" val="36819348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in paikkamerkki 2">
            <a:extLst>
              <a:ext uri="{FF2B5EF4-FFF2-40B4-BE49-F238E27FC236}">
                <a16:creationId xmlns:a16="http://schemas.microsoft.com/office/drawing/2014/main" id="{B5BA6827-3F67-26C9-B9C2-B3D14BD9CE04}"/>
              </a:ext>
            </a:extLst>
          </p:cNvPr>
          <p:cNvSpPr>
            <a:spLocks noGrp="1"/>
          </p:cNvSpPr>
          <p:nvPr>
            <p:ph type="body" idx="1"/>
          </p:nvPr>
        </p:nvSpPr>
        <p:spPr/>
        <p:txBody>
          <a:bodyPr>
            <a:normAutofit fontScale="85000" lnSpcReduction="20000"/>
          </a:bodyPr>
          <a:lstStyle/>
          <a:p>
            <a:pPr marL="400050" indent="-285750">
              <a:buFont typeface="Arial" panose="020B0604020202020204" pitchFamily="34" charset="0"/>
              <a:buChar char="•"/>
            </a:pPr>
            <a:r>
              <a:rPr lang="fi-FI" dirty="0"/>
              <a:t>Topic modeling -tyyppisessä tekstinlouhinnassa omat rajoituksensa</a:t>
            </a:r>
          </a:p>
          <a:p>
            <a:pPr marL="1200150" lvl="1" indent="-285750">
              <a:spcBef>
                <a:spcPts val="0"/>
              </a:spcBef>
              <a:spcAft>
                <a:spcPts val="600"/>
              </a:spcAft>
              <a:buFont typeface="Arial" panose="020B0604020202020204" pitchFamily="34" charset="0"/>
              <a:buChar char="•"/>
            </a:pPr>
            <a:r>
              <a:rPr lang="fi-FI" dirty="0"/>
              <a:t>Vaatii paljon käsittelytoimia ja iteraatiota, ja lopputulos on tulkittava itse</a:t>
            </a:r>
          </a:p>
          <a:p>
            <a:pPr marL="1200150" lvl="1" indent="-285750">
              <a:spcBef>
                <a:spcPts val="0"/>
              </a:spcBef>
              <a:spcAft>
                <a:spcPts val="600"/>
              </a:spcAft>
              <a:buFont typeface="Arial" panose="020B0604020202020204" pitchFamily="34" charset="0"/>
              <a:buChar char="•"/>
            </a:pPr>
            <a:r>
              <a:rPr lang="fi-FI" dirty="0"/>
              <a:t>Toisaalta yleisimpien termien tunnistaminen on jo itsessään hyödyllistä</a:t>
            </a:r>
          </a:p>
          <a:p>
            <a:pPr marL="400050" indent="-285750">
              <a:buFont typeface="Arial" panose="020B0604020202020204" pitchFamily="34" charset="0"/>
              <a:buChar char="•"/>
            </a:pPr>
            <a:r>
              <a:rPr lang="fi-FI" dirty="0"/>
              <a:t>Generatiivisen tekoälyn (chattibotin) käyttö helpompaa ja nopeampaa, mutta rajoituksia on paljon</a:t>
            </a:r>
          </a:p>
          <a:p>
            <a:pPr marL="1200150" lvl="1" indent="-285750">
              <a:spcBef>
                <a:spcPts val="0"/>
              </a:spcBef>
              <a:spcAft>
                <a:spcPts val="600"/>
              </a:spcAft>
              <a:buFont typeface="Arial" panose="020B0604020202020204" pitchFamily="34" charset="0"/>
              <a:buChar char="•"/>
            </a:pPr>
            <a:r>
              <a:rPr lang="fi-FI" dirty="0"/>
              <a:t>”Miten tätä ajetaan” – kehotteet, tehtävän määrittely, annettu tietomäärä</a:t>
            </a:r>
          </a:p>
          <a:p>
            <a:pPr marL="1200150" lvl="1" indent="-285750">
              <a:spcBef>
                <a:spcPts val="0"/>
              </a:spcBef>
              <a:spcAft>
                <a:spcPts val="600"/>
              </a:spcAft>
              <a:buFont typeface="Arial" panose="020B0604020202020204" pitchFamily="34" charset="0"/>
              <a:buChar char="•"/>
            </a:pPr>
            <a:r>
              <a:rPr lang="fi-FI" dirty="0"/>
              <a:t>Tietosuoja, lisenssit, aineistojen käsittely</a:t>
            </a:r>
          </a:p>
          <a:p>
            <a:pPr marL="1200150" lvl="1" indent="-285750">
              <a:spcBef>
                <a:spcPts val="0"/>
              </a:spcBef>
              <a:spcAft>
                <a:spcPts val="600"/>
              </a:spcAft>
              <a:buFont typeface="Arial" panose="020B0604020202020204" pitchFamily="34" charset="0"/>
              <a:buChar char="•"/>
            </a:pPr>
            <a:r>
              <a:rPr lang="fi-FI" dirty="0"/>
              <a:t>Tavallisen käyttäjän voi olla vaikea arvioida, mitä kielimalli todellisuudessa tekee aineistolle tai ovatko sen tulkinnat lopulta edes aineistosta peräisin – asioita joutuu tarkistamaan ja varmistamaan</a:t>
            </a:r>
          </a:p>
          <a:p>
            <a:pPr marL="400050" indent="-285750">
              <a:buFont typeface="Arial" panose="020B0604020202020204" pitchFamily="34" charset="0"/>
              <a:buChar char="•"/>
            </a:pPr>
            <a:r>
              <a:rPr lang="fi-FI" dirty="0"/>
              <a:t>Juuri tämän aineiston käsittelyssä hyödylliseltä vaikuttaa riittävän rajatun tekstimassan käsittely kerralla (esimerkiksi tutkinto tai ammattinimike)</a:t>
            </a:r>
          </a:p>
          <a:p>
            <a:pPr marL="1200150" lvl="1" indent="-285750">
              <a:spcBef>
                <a:spcPts val="0"/>
              </a:spcBef>
              <a:spcAft>
                <a:spcPts val="600"/>
              </a:spcAft>
              <a:buFont typeface="Arial" panose="020B0604020202020204" pitchFamily="34" charset="0"/>
              <a:buChar char="•"/>
            </a:pPr>
            <a:r>
              <a:rPr lang="fi-FI" dirty="0"/>
              <a:t>Valtakunnallisessa aineistossa 20+ tutkintoa, joita mielekästä analysoida muuten kuin ihmisvoimin</a:t>
            </a:r>
          </a:p>
          <a:p>
            <a:pPr marL="1200150" lvl="1" indent="-285750">
              <a:spcBef>
                <a:spcPts val="0"/>
              </a:spcBef>
              <a:spcAft>
                <a:spcPts val="600"/>
              </a:spcAft>
              <a:buFont typeface="Arial" panose="020B0604020202020204" pitchFamily="34" charset="0"/>
              <a:buChar char="•"/>
            </a:pPr>
            <a:r>
              <a:rPr lang="fi-FI" dirty="0"/>
              <a:t>Tarvittaessa voi yhdistää eri vuosien aineistoja, jotta vastausmääriä saa kasvatettua</a:t>
            </a:r>
          </a:p>
          <a:p>
            <a:pPr marL="400050" indent="-285750">
              <a:buFont typeface="Arial" panose="020B0604020202020204" pitchFamily="34" charset="0"/>
              <a:buChar char="•"/>
            </a:pPr>
            <a:r>
              <a:rPr lang="fi-FI" dirty="0"/>
              <a:t>Moni asia selviää kokeilemalla (ja varmistamalla)</a:t>
            </a:r>
          </a:p>
        </p:txBody>
      </p:sp>
      <p:sp>
        <p:nvSpPr>
          <p:cNvPr id="2" name="Otsikko 1">
            <a:extLst>
              <a:ext uri="{FF2B5EF4-FFF2-40B4-BE49-F238E27FC236}">
                <a16:creationId xmlns:a16="http://schemas.microsoft.com/office/drawing/2014/main" id="{732482CC-DBF8-ABB2-E3FF-F2D212FB7E9D}"/>
              </a:ext>
            </a:extLst>
          </p:cNvPr>
          <p:cNvSpPr>
            <a:spLocks noGrp="1"/>
          </p:cNvSpPr>
          <p:nvPr>
            <p:ph type="title"/>
          </p:nvPr>
        </p:nvSpPr>
        <p:spPr/>
        <p:txBody>
          <a:bodyPr/>
          <a:lstStyle/>
          <a:p>
            <a:r>
              <a:rPr lang="fi-FI" dirty="0"/>
              <a:t>Yhteenveto: Tekstiaineistojen analysointi</a:t>
            </a:r>
          </a:p>
        </p:txBody>
      </p:sp>
    </p:spTree>
    <p:extLst>
      <p:ext uri="{BB962C8B-B14F-4D97-AF65-F5344CB8AC3E}">
        <p14:creationId xmlns:p14="http://schemas.microsoft.com/office/powerpoint/2010/main" val="14334248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a:extLst>
              <a:ext uri="{FF2B5EF4-FFF2-40B4-BE49-F238E27FC236}">
                <a16:creationId xmlns:a16="http://schemas.microsoft.com/office/drawing/2014/main" id="{EC3B82C6-7717-23AD-4D75-269154B6B066}"/>
              </a:ext>
            </a:extLst>
          </p:cNvPr>
          <p:cNvSpPr>
            <a:spLocks noGrp="1"/>
          </p:cNvSpPr>
          <p:nvPr>
            <p:ph type="body" idx="1"/>
          </p:nvPr>
        </p:nvSpPr>
        <p:spPr/>
        <p:txBody>
          <a:bodyPr anchor="ctr"/>
          <a:lstStyle/>
          <a:p>
            <a:pPr>
              <a:spcAft>
                <a:spcPts val="1200"/>
              </a:spcAft>
            </a:pPr>
            <a:r>
              <a:rPr lang="fi-FI" sz="3200" i="1" dirty="0"/>
              <a:t>1. Et ole ikinä valmis, kehitä oman alasi tietämystä koko ajan. </a:t>
            </a:r>
            <a:br>
              <a:rPr lang="fi-FI" sz="3200" i="1" dirty="0"/>
            </a:br>
            <a:r>
              <a:rPr lang="fi-FI" sz="3200" i="1" dirty="0"/>
              <a:t>2. Tekoälystä puhutaan paljon. Tee siitä renkisi. Pysyt itse isäntänä.</a:t>
            </a:r>
            <a:br>
              <a:rPr lang="fi-FI" dirty="0"/>
            </a:br>
            <a:br>
              <a:rPr lang="fi-FI" dirty="0"/>
            </a:br>
            <a:r>
              <a:rPr lang="fi-FI" dirty="0"/>
              <a:t>Insinööri (AMK), konetekniikka</a:t>
            </a:r>
          </a:p>
        </p:txBody>
      </p:sp>
      <p:sp>
        <p:nvSpPr>
          <p:cNvPr id="3" name="Otsikko 2">
            <a:extLst>
              <a:ext uri="{FF2B5EF4-FFF2-40B4-BE49-F238E27FC236}">
                <a16:creationId xmlns:a16="http://schemas.microsoft.com/office/drawing/2014/main" id="{331C466A-4B89-2DCB-9C1E-57BF85E2AA74}"/>
              </a:ext>
            </a:extLst>
          </p:cNvPr>
          <p:cNvSpPr>
            <a:spLocks noGrp="1"/>
          </p:cNvSpPr>
          <p:nvPr>
            <p:ph type="title"/>
          </p:nvPr>
        </p:nvSpPr>
        <p:spPr/>
        <p:txBody>
          <a:bodyPr/>
          <a:lstStyle/>
          <a:p>
            <a:r>
              <a:rPr lang="fi-FI" dirty="0"/>
              <a:t>Kannen sitaatti kokonaisuudessaan</a:t>
            </a:r>
          </a:p>
        </p:txBody>
      </p:sp>
    </p:spTree>
    <p:extLst>
      <p:ext uri="{BB962C8B-B14F-4D97-AF65-F5344CB8AC3E}">
        <p14:creationId xmlns:p14="http://schemas.microsoft.com/office/powerpoint/2010/main" val="17989196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a:extLst>
              <a:ext uri="{FF2B5EF4-FFF2-40B4-BE49-F238E27FC236}">
                <a16:creationId xmlns:a16="http://schemas.microsoft.com/office/drawing/2014/main" id="{38353546-36EB-684C-BE57-EEB37E9807CA}"/>
              </a:ext>
            </a:extLst>
          </p:cNvPr>
          <p:cNvSpPr>
            <a:spLocks noGrp="1"/>
          </p:cNvSpPr>
          <p:nvPr>
            <p:ph type="body" sz="quarter" idx="13"/>
          </p:nvPr>
        </p:nvSpPr>
        <p:spPr>
          <a:xfrm>
            <a:off x="734070" y="1010194"/>
            <a:ext cx="5586549" cy="2534193"/>
          </a:xfrm>
        </p:spPr>
        <p:txBody>
          <a:bodyPr>
            <a:normAutofit/>
          </a:bodyPr>
          <a:lstStyle/>
          <a:p>
            <a:pPr algn="l"/>
            <a:r>
              <a:rPr lang="fi-FI" sz="4000" dirty="0"/>
              <a:t>Kiitos!</a:t>
            </a:r>
          </a:p>
          <a:p>
            <a:pPr algn="l"/>
            <a:endParaRPr lang="fi-FI" sz="2000" b="0" dirty="0"/>
          </a:p>
          <a:p>
            <a:pPr algn="l"/>
            <a:r>
              <a:rPr lang="fi-FI" sz="1400" b="0" dirty="0"/>
              <a:t>Tina Lauronen</a:t>
            </a:r>
          </a:p>
          <a:p>
            <a:pPr algn="l"/>
            <a:r>
              <a:rPr lang="fi-FI" sz="1400" b="0" dirty="0"/>
              <a:t>tina.lauronen@otus.fi</a:t>
            </a:r>
          </a:p>
          <a:p>
            <a:pPr algn="l"/>
            <a:r>
              <a:rPr lang="fi-FI" sz="1400" b="0" dirty="0"/>
              <a:t>050 367 7259</a:t>
            </a:r>
          </a:p>
        </p:txBody>
      </p:sp>
    </p:spTree>
    <p:extLst>
      <p:ext uri="{BB962C8B-B14F-4D97-AF65-F5344CB8AC3E}">
        <p14:creationId xmlns:p14="http://schemas.microsoft.com/office/powerpoint/2010/main" val="819099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a:extLst>
              <a:ext uri="{FF2B5EF4-FFF2-40B4-BE49-F238E27FC236}">
                <a16:creationId xmlns:a16="http://schemas.microsoft.com/office/drawing/2014/main" id="{902CBFF7-A783-BB28-9945-C57069255122}"/>
              </a:ext>
            </a:extLst>
          </p:cNvPr>
          <p:cNvSpPr>
            <a:spLocks noGrp="1"/>
          </p:cNvSpPr>
          <p:nvPr>
            <p:ph type="body" idx="1"/>
          </p:nvPr>
        </p:nvSpPr>
        <p:spPr/>
        <p:txBody>
          <a:bodyPr/>
          <a:lstStyle/>
          <a:p>
            <a:pPr marL="400050" indent="-285750">
              <a:buFont typeface="Arial" panose="020B0604020202020204" pitchFamily="34" charset="0"/>
              <a:buChar char="•"/>
            </a:pPr>
            <a:r>
              <a:rPr lang="fi-FI" dirty="0"/>
              <a:t>Ruotsin- ja englanninkieliset vastaukset käännetty koneellisesti suomeksi</a:t>
            </a:r>
          </a:p>
          <a:p>
            <a:pPr marL="400050" indent="-285750">
              <a:buFont typeface="Arial" panose="020B0604020202020204" pitchFamily="34" charset="0"/>
              <a:buChar char="•"/>
            </a:pPr>
            <a:r>
              <a:rPr lang="fi-FI" dirty="0"/>
              <a:t>AMK- ja YAMK-vastaajien aineistot erikseen</a:t>
            </a:r>
          </a:p>
          <a:p>
            <a:pPr marL="400050" indent="-285750">
              <a:buFont typeface="Arial" panose="020B0604020202020204" pitchFamily="34" charset="0"/>
              <a:buChar char="•"/>
            </a:pPr>
            <a:r>
              <a:rPr lang="fi-FI" dirty="0"/>
              <a:t>LDA-aihemallinnus (</a:t>
            </a:r>
            <a:r>
              <a:rPr lang="fi-FI" dirty="0" err="1"/>
              <a:t>Latent</a:t>
            </a:r>
            <a:r>
              <a:rPr lang="fi-FI" dirty="0"/>
              <a:t> </a:t>
            </a:r>
            <a:r>
              <a:rPr lang="fi-FI" dirty="0" err="1"/>
              <a:t>Dirichlet</a:t>
            </a:r>
            <a:r>
              <a:rPr lang="fi-FI" dirty="0"/>
              <a:t> </a:t>
            </a:r>
            <a:r>
              <a:rPr lang="fi-FI" dirty="0" err="1"/>
              <a:t>Allocation</a:t>
            </a:r>
            <a:r>
              <a:rPr lang="fi-FI" dirty="0"/>
              <a:t>) R:llä</a:t>
            </a:r>
          </a:p>
          <a:p>
            <a:pPr marL="1200150" lvl="1" indent="-285750">
              <a:spcBef>
                <a:spcPts val="0"/>
              </a:spcBef>
              <a:spcAft>
                <a:spcPts val="600"/>
              </a:spcAft>
              <a:buFont typeface="Arial" panose="020B0604020202020204" pitchFamily="34" charset="0"/>
              <a:buChar char="•"/>
            </a:pPr>
            <a:r>
              <a:rPr lang="fi-FI" dirty="0"/>
              <a:t>Analyysi ei lopulta tuottanut järkevästi tulkittavia aihemalleja</a:t>
            </a:r>
          </a:p>
          <a:p>
            <a:pPr marL="1200150" lvl="1" indent="-285750">
              <a:spcBef>
                <a:spcPts val="0"/>
              </a:spcBef>
              <a:spcAft>
                <a:spcPts val="600"/>
              </a:spcAft>
              <a:buFont typeface="Arial" panose="020B0604020202020204" pitchFamily="34" charset="0"/>
              <a:buChar char="•"/>
            </a:pPr>
            <a:r>
              <a:rPr lang="fi-FI" dirty="0"/>
              <a:t>Lopputuloksena kuitenkin tunnistettu yleisimmät termit</a:t>
            </a:r>
          </a:p>
          <a:p>
            <a:pPr marL="400050" indent="-285750">
              <a:buFont typeface="Arial" panose="020B0604020202020204" pitchFamily="34" charset="0"/>
              <a:buChar char="•"/>
            </a:pPr>
            <a:r>
              <a:rPr lang="fi-FI" dirty="0"/>
              <a:t>Keskeiseksi määriteltyjen termien luokitteleminen ja esiintyvyys</a:t>
            </a:r>
          </a:p>
          <a:p>
            <a:pPr marL="1200150" lvl="1" indent="-285750">
              <a:spcBef>
                <a:spcPts val="0"/>
              </a:spcBef>
              <a:spcAft>
                <a:spcPts val="600"/>
              </a:spcAft>
              <a:buFont typeface="Arial" panose="020B0604020202020204" pitchFamily="34" charset="0"/>
              <a:buChar char="•"/>
            </a:pPr>
            <a:r>
              <a:rPr lang="fi-FI" dirty="0"/>
              <a:t>Seuraavissa kuvioissa esitetään tiettyjen sanojen suhteellinen esiintyvyys eri aineistoissa</a:t>
            </a:r>
          </a:p>
        </p:txBody>
      </p:sp>
      <p:sp>
        <p:nvSpPr>
          <p:cNvPr id="3" name="Otsikko 2">
            <a:extLst>
              <a:ext uri="{FF2B5EF4-FFF2-40B4-BE49-F238E27FC236}">
                <a16:creationId xmlns:a16="http://schemas.microsoft.com/office/drawing/2014/main" id="{359D6E84-DC60-DA3D-A729-808D1C2F3F61}"/>
              </a:ext>
            </a:extLst>
          </p:cNvPr>
          <p:cNvSpPr>
            <a:spLocks noGrp="1"/>
          </p:cNvSpPr>
          <p:nvPr>
            <p:ph type="title"/>
          </p:nvPr>
        </p:nvSpPr>
        <p:spPr/>
        <p:txBody>
          <a:bodyPr/>
          <a:lstStyle/>
          <a:p>
            <a:r>
              <a:rPr lang="fi-FI" dirty="0"/>
              <a:t>Menetelmä</a:t>
            </a:r>
          </a:p>
        </p:txBody>
      </p:sp>
    </p:spTree>
    <p:extLst>
      <p:ext uri="{BB962C8B-B14F-4D97-AF65-F5344CB8AC3E}">
        <p14:creationId xmlns:p14="http://schemas.microsoft.com/office/powerpoint/2010/main" val="549914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a:extLst>
              <a:ext uri="{FF2B5EF4-FFF2-40B4-BE49-F238E27FC236}">
                <a16:creationId xmlns:a16="http://schemas.microsoft.com/office/drawing/2014/main" id="{5246E678-9429-C454-754B-4F242269A2FC}"/>
              </a:ext>
            </a:extLst>
          </p:cNvPr>
          <p:cNvSpPr>
            <a:spLocks noGrp="1"/>
          </p:cNvSpPr>
          <p:nvPr>
            <p:ph type="title"/>
          </p:nvPr>
        </p:nvSpPr>
        <p:spPr/>
        <p:txBody>
          <a:bodyPr/>
          <a:lstStyle/>
          <a:p>
            <a:r>
              <a:rPr lang="fi-FI" dirty="0"/>
              <a:t>Lisäkoulutuksen tyypit</a:t>
            </a:r>
          </a:p>
        </p:txBody>
      </p:sp>
      <p:graphicFrame>
        <p:nvGraphicFramePr>
          <p:cNvPr id="7" name="Kaavio 6">
            <a:extLst>
              <a:ext uri="{FF2B5EF4-FFF2-40B4-BE49-F238E27FC236}">
                <a16:creationId xmlns:a16="http://schemas.microsoft.com/office/drawing/2014/main" id="{2BE649BC-029A-9E28-19DA-622E44CA9CDA}"/>
              </a:ext>
            </a:extLst>
          </p:cNvPr>
          <p:cNvGraphicFramePr>
            <a:graphicFrameLocks/>
          </p:cNvGraphicFramePr>
          <p:nvPr>
            <p:extLst>
              <p:ext uri="{D42A27DB-BD31-4B8C-83A1-F6EECF244321}">
                <p14:modId xmlns:p14="http://schemas.microsoft.com/office/powerpoint/2010/main" val="3016356135"/>
              </p:ext>
            </p:extLst>
          </p:nvPr>
        </p:nvGraphicFramePr>
        <p:xfrm>
          <a:off x="311700" y="717100"/>
          <a:ext cx="8520600" cy="4282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88454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a:extLst>
              <a:ext uri="{FF2B5EF4-FFF2-40B4-BE49-F238E27FC236}">
                <a16:creationId xmlns:a16="http://schemas.microsoft.com/office/drawing/2014/main" id="{03908124-CC88-4392-7B58-E3044D2079BD}"/>
              </a:ext>
            </a:extLst>
          </p:cNvPr>
          <p:cNvSpPr>
            <a:spLocks noGrp="1"/>
          </p:cNvSpPr>
          <p:nvPr>
            <p:ph type="body" idx="1"/>
          </p:nvPr>
        </p:nvSpPr>
        <p:spPr/>
        <p:txBody>
          <a:bodyPr>
            <a:normAutofit fontScale="85000" lnSpcReduction="20000"/>
          </a:bodyPr>
          <a:lstStyle/>
          <a:p>
            <a:pPr marL="400050" indent="-285750">
              <a:buFont typeface="Arial" panose="020B0604020202020204" pitchFamily="34" charset="0"/>
              <a:buChar char="•"/>
            </a:pPr>
            <a:r>
              <a:rPr lang="fi-FI" dirty="0"/>
              <a:t>Kurssi, koulutus, taito, osaaminen</a:t>
            </a:r>
          </a:p>
          <a:p>
            <a:pPr marL="1200150" lvl="1" indent="-285750">
              <a:spcBef>
                <a:spcPts val="0"/>
              </a:spcBef>
              <a:spcAft>
                <a:spcPts val="600"/>
              </a:spcAft>
              <a:buFont typeface="Arial" panose="020B0604020202020204" pitchFamily="34" charset="0"/>
              <a:buChar char="•"/>
            </a:pPr>
            <a:r>
              <a:rPr lang="fi-FI" dirty="0"/>
              <a:t>Selvästi eniten puhuttiin uutta tutkintoa lyhyemmistä koulutuksista tai pelkästään taitojen tai osaamisen hankkimisesta ja kehittämisestä. Yleisempiä YAMK- kuin AMK-tutkinnon suorittaneilla.</a:t>
            </a:r>
          </a:p>
          <a:p>
            <a:pPr marL="400050" indent="-285750">
              <a:buFont typeface="Arial" panose="020B0604020202020204" pitchFamily="34" charset="0"/>
              <a:buChar char="•"/>
            </a:pPr>
            <a:r>
              <a:rPr lang="fi-FI" dirty="0"/>
              <a:t>Tutkinto</a:t>
            </a:r>
          </a:p>
          <a:p>
            <a:pPr marL="1200150" lvl="1" indent="-285750">
              <a:spcBef>
                <a:spcPts val="0"/>
              </a:spcBef>
              <a:spcAft>
                <a:spcPts val="600"/>
              </a:spcAft>
              <a:buFont typeface="Arial" panose="020B0604020202020204" pitchFamily="34" charset="0"/>
              <a:buChar char="•"/>
            </a:pPr>
            <a:r>
              <a:rPr lang="fi-FI" dirty="0"/>
              <a:t>Myös uusia tutkintoja oli suoritettu, opinnot kesken tai suunnitteilla. Hieman yleisempää AMK-kuin YAMK-tutkinnon suorittaneilla.</a:t>
            </a:r>
          </a:p>
          <a:p>
            <a:pPr marL="400050" indent="-285750">
              <a:buFont typeface="Arial" panose="020B0604020202020204" pitchFamily="34" charset="0"/>
              <a:buChar char="•"/>
            </a:pPr>
            <a:r>
              <a:rPr lang="fi-FI" dirty="0"/>
              <a:t>Yliopistotutkinto, maisterin tutkinto</a:t>
            </a:r>
          </a:p>
          <a:p>
            <a:pPr marL="1200150" lvl="1" indent="-285750">
              <a:spcBef>
                <a:spcPts val="0"/>
              </a:spcBef>
              <a:spcAft>
                <a:spcPts val="600"/>
              </a:spcAft>
              <a:buFont typeface="Arial" panose="020B0604020202020204" pitchFamily="34" charset="0"/>
              <a:buChar char="•"/>
            </a:pPr>
            <a:r>
              <a:rPr lang="fi-FI" dirty="0"/>
              <a:t>Yhtä yleisiä AMK- ja YAMK-tutkinnon suorittaneilla.</a:t>
            </a:r>
          </a:p>
          <a:p>
            <a:pPr marL="400050" indent="-285750">
              <a:buFont typeface="Arial" panose="020B0604020202020204" pitchFamily="34" charset="0"/>
              <a:buChar char="•"/>
            </a:pPr>
            <a:r>
              <a:rPr lang="fi-FI" dirty="0"/>
              <a:t>Ylempi AMK-tutkinto</a:t>
            </a:r>
          </a:p>
          <a:p>
            <a:pPr marL="400050" indent="-285750">
              <a:buFont typeface="Arial" panose="020B0604020202020204" pitchFamily="34" charset="0"/>
              <a:buChar char="•"/>
            </a:pPr>
            <a:r>
              <a:rPr lang="fi-FI" dirty="0"/>
              <a:t>Pätevyys</a:t>
            </a:r>
          </a:p>
          <a:p>
            <a:pPr marL="400050" indent="-285750">
              <a:buFont typeface="Arial" panose="020B0604020202020204" pitchFamily="34" charset="0"/>
              <a:buChar char="•"/>
            </a:pPr>
            <a:r>
              <a:rPr lang="fi-FI" dirty="0"/>
              <a:t>Erikoistuminen</a:t>
            </a:r>
          </a:p>
          <a:p>
            <a:pPr marL="400050" indent="-285750">
              <a:buFont typeface="Arial" panose="020B0604020202020204" pitchFamily="34" charset="0"/>
              <a:buChar char="•"/>
            </a:pPr>
            <a:r>
              <a:rPr lang="fi-FI" dirty="0"/>
              <a:t>Ammattitutkinto, erikoisammattitutkinto</a:t>
            </a:r>
          </a:p>
          <a:p>
            <a:pPr marL="1200150" lvl="1" indent="-285750">
              <a:spcBef>
                <a:spcPts val="0"/>
              </a:spcBef>
              <a:spcAft>
                <a:spcPts val="600"/>
              </a:spcAft>
              <a:buFont typeface="Arial" panose="020B0604020202020204" pitchFamily="34" charset="0"/>
              <a:buChar char="•"/>
            </a:pPr>
            <a:r>
              <a:rPr lang="fi-FI" dirty="0"/>
              <a:t>Hieman yllättäen yleisempi YAMK-tutkinnon suorittaneilla</a:t>
            </a:r>
          </a:p>
        </p:txBody>
      </p:sp>
      <p:sp>
        <p:nvSpPr>
          <p:cNvPr id="3" name="Otsikko 2">
            <a:extLst>
              <a:ext uri="{FF2B5EF4-FFF2-40B4-BE49-F238E27FC236}">
                <a16:creationId xmlns:a16="http://schemas.microsoft.com/office/drawing/2014/main" id="{BADB2C50-DF58-740B-4FA3-FB7B9999C13E}"/>
              </a:ext>
            </a:extLst>
          </p:cNvPr>
          <p:cNvSpPr>
            <a:spLocks noGrp="1"/>
          </p:cNvSpPr>
          <p:nvPr>
            <p:ph type="title"/>
          </p:nvPr>
        </p:nvSpPr>
        <p:spPr/>
        <p:txBody>
          <a:bodyPr/>
          <a:lstStyle/>
          <a:p>
            <a:r>
              <a:rPr lang="fi-FI" dirty="0"/>
              <a:t>Lisäkoulutuksen tyypit</a:t>
            </a:r>
          </a:p>
        </p:txBody>
      </p:sp>
    </p:spTree>
    <p:extLst>
      <p:ext uri="{BB962C8B-B14F-4D97-AF65-F5344CB8AC3E}">
        <p14:creationId xmlns:p14="http://schemas.microsoft.com/office/powerpoint/2010/main" val="1302408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a:extLst>
              <a:ext uri="{FF2B5EF4-FFF2-40B4-BE49-F238E27FC236}">
                <a16:creationId xmlns:a16="http://schemas.microsoft.com/office/drawing/2014/main" id="{ED816CCA-D255-AA68-D642-E8393605D6A7}"/>
              </a:ext>
            </a:extLst>
          </p:cNvPr>
          <p:cNvSpPr>
            <a:spLocks noGrp="1"/>
          </p:cNvSpPr>
          <p:nvPr>
            <p:ph type="title"/>
          </p:nvPr>
        </p:nvSpPr>
        <p:spPr/>
        <p:txBody>
          <a:bodyPr/>
          <a:lstStyle/>
          <a:p>
            <a:r>
              <a:rPr lang="fi-FI" dirty="0"/>
              <a:t>Lisäkoulutusten aiheet</a:t>
            </a:r>
          </a:p>
        </p:txBody>
      </p:sp>
      <p:graphicFrame>
        <p:nvGraphicFramePr>
          <p:cNvPr id="4" name="Kaavio 3">
            <a:extLst>
              <a:ext uri="{FF2B5EF4-FFF2-40B4-BE49-F238E27FC236}">
                <a16:creationId xmlns:a16="http://schemas.microsoft.com/office/drawing/2014/main" id="{57F79DFB-DFFD-E715-584F-8B1A9C2CB9EA}"/>
              </a:ext>
            </a:extLst>
          </p:cNvPr>
          <p:cNvGraphicFramePr>
            <a:graphicFrameLocks/>
          </p:cNvGraphicFramePr>
          <p:nvPr>
            <p:extLst>
              <p:ext uri="{D42A27DB-BD31-4B8C-83A1-F6EECF244321}">
                <p14:modId xmlns:p14="http://schemas.microsoft.com/office/powerpoint/2010/main" val="1111261864"/>
              </p:ext>
            </p:extLst>
          </p:nvPr>
        </p:nvGraphicFramePr>
        <p:xfrm>
          <a:off x="311699" y="717100"/>
          <a:ext cx="8520599" cy="4282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96234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a:extLst>
              <a:ext uri="{FF2B5EF4-FFF2-40B4-BE49-F238E27FC236}">
                <a16:creationId xmlns:a16="http://schemas.microsoft.com/office/drawing/2014/main" id="{E0CC1CEF-CD28-DE61-0FA4-69633B4C9AA9}"/>
              </a:ext>
            </a:extLst>
          </p:cNvPr>
          <p:cNvSpPr>
            <a:spLocks noGrp="1"/>
          </p:cNvSpPr>
          <p:nvPr>
            <p:ph type="body" idx="1"/>
          </p:nvPr>
        </p:nvSpPr>
        <p:spPr/>
        <p:txBody>
          <a:bodyPr>
            <a:normAutofit fontScale="92500" lnSpcReduction="20000"/>
          </a:bodyPr>
          <a:lstStyle/>
          <a:p>
            <a:pPr marL="400050" indent="-285750">
              <a:buFont typeface="Arial" panose="020B0604020202020204" pitchFamily="34" charset="0"/>
              <a:buChar char="•"/>
            </a:pPr>
            <a:r>
              <a:rPr lang="fi-FI" dirty="0"/>
              <a:t>Johtaminen, esihenkilötyö</a:t>
            </a:r>
          </a:p>
          <a:p>
            <a:pPr marL="1200150" lvl="1" indent="-285750">
              <a:spcBef>
                <a:spcPts val="0"/>
              </a:spcBef>
              <a:spcAft>
                <a:spcPts val="600"/>
              </a:spcAft>
              <a:buFont typeface="Arial" panose="020B0604020202020204" pitchFamily="34" charset="0"/>
              <a:buChar char="•"/>
            </a:pPr>
            <a:r>
              <a:rPr lang="fi-FI" dirty="0"/>
              <a:t>Selvästi yleisempi YAMK-tutkinnon suorittaneilla, mutta molemmilla yleisin sisältö</a:t>
            </a:r>
          </a:p>
          <a:p>
            <a:pPr marL="400050" indent="-285750">
              <a:buFont typeface="Arial" panose="020B0604020202020204" pitchFamily="34" charset="0"/>
              <a:buChar char="•"/>
            </a:pPr>
            <a:r>
              <a:rPr lang="fi-FI" dirty="0"/>
              <a:t>Talous, kirjanpito, laskenta, rahoitus</a:t>
            </a:r>
          </a:p>
          <a:p>
            <a:pPr marL="1200150" lvl="1" indent="-285750">
              <a:spcBef>
                <a:spcPts val="0"/>
              </a:spcBef>
              <a:spcAft>
                <a:spcPts val="600"/>
              </a:spcAft>
              <a:buFont typeface="Arial" panose="020B0604020202020204" pitchFamily="34" charset="0"/>
              <a:buChar char="•"/>
            </a:pPr>
            <a:r>
              <a:rPr lang="fi-FI" dirty="0"/>
              <a:t>Hieman yleisempää YAMK-tutkinnon suorittaneilla, voi liittyä alajakaumaan</a:t>
            </a:r>
          </a:p>
          <a:p>
            <a:pPr marL="400050" indent="-285750">
              <a:buFont typeface="Arial" panose="020B0604020202020204" pitchFamily="34" charset="0"/>
              <a:buChar char="•"/>
            </a:pPr>
            <a:r>
              <a:rPr lang="fi-FI" dirty="0"/>
              <a:t>Opettaminen, pedagogia</a:t>
            </a:r>
          </a:p>
          <a:p>
            <a:pPr marL="1200150" lvl="1" indent="-285750">
              <a:spcBef>
                <a:spcPts val="0"/>
              </a:spcBef>
              <a:spcAft>
                <a:spcPts val="600"/>
              </a:spcAft>
              <a:buFont typeface="Arial" panose="020B0604020202020204" pitchFamily="34" charset="0"/>
              <a:buChar char="•"/>
            </a:pPr>
            <a:r>
              <a:rPr lang="fi-FI" dirty="0"/>
              <a:t>Usein kyse ammatillisesta opettajakoulutuksesta tai pedagogisesta pätevyydestä. Selvästi yleisempi YAMK-tutkinnon suorittaneilla</a:t>
            </a:r>
          </a:p>
          <a:p>
            <a:pPr marL="400050" indent="-285750">
              <a:buFont typeface="Arial" panose="020B0604020202020204" pitchFamily="34" charset="0"/>
              <a:buChar char="•"/>
            </a:pPr>
            <a:r>
              <a:rPr lang="fi-FI" dirty="0"/>
              <a:t>Kielet ja kielitaito</a:t>
            </a:r>
          </a:p>
          <a:p>
            <a:pPr marL="1200150" lvl="1" indent="-285750">
              <a:spcBef>
                <a:spcPts val="0"/>
              </a:spcBef>
              <a:spcAft>
                <a:spcPts val="600"/>
              </a:spcAft>
              <a:buFont typeface="Arial" panose="020B0604020202020204" pitchFamily="34" charset="0"/>
              <a:buChar char="•"/>
            </a:pPr>
            <a:r>
              <a:rPr lang="fi-FI" dirty="0"/>
              <a:t>Yleinen maininta tai suomi, englanti, ruotsi, viittomakieli. Yleisempi AMK-tutkinnon suorittaneilla.</a:t>
            </a:r>
          </a:p>
          <a:p>
            <a:pPr marL="400050" indent="-285750">
              <a:buFont typeface="Arial" panose="020B0604020202020204" pitchFamily="34" charset="0"/>
              <a:buChar char="•"/>
            </a:pPr>
            <a:r>
              <a:rPr lang="fi-FI" dirty="0"/>
              <a:t>IT, tietotekniikka, digi, data</a:t>
            </a:r>
          </a:p>
          <a:p>
            <a:pPr marL="1200150" lvl="1" indent="-285750">
              <a:spcBef>
                <a:spcPts val="0"/>
              </a:spcBef>
              <a:spcAft>
                <a:spcPts val="600"/>
              </a:spcAft>
              <a:buFont typeface="Arial" panose="020B0604020202020204" pitchFamily="34" charset="0"/>
              <a:buChar char="•"/>
            </a:pPr>
            <a:r>
              <a:rPr lang="fi-FI" dirty="0"/>
              <a:t>Yleiset IT- tai tietotekniset taidot, yleiset digitaidot tai esim. digitaalinen markkinointi, data-analytiikka. Hieman yleisempi YAMK-tutkinnon suorittaneilla.</a:t>
            </a:r>
          </a:p>
        </p:txBody>
      </p:sp>
      <p:sp>
        <p:nvSpPr>
          <p:cNvPr id="3" name="Otsikko 2">
            <a:extLst>
              <a:ext uri="{FF2B5EF4-FFF2-40B4-BE49-F238E27FC236}">
                <a16:creationId xmlns:a16="http://schemas.microsoft.com/office/drawing/2014/main" id="{13F57DA9-4A58-90F9-6BD7-D27E7858D538}"/>
              </a:ext>
            </a:extLst>
          </p:cNvPr>
          <p:cNvSpPr>
            <a:spLocks noGrp="1"/>
          </p:cNvSpPr>
          <p:nvPr>
            <p:ph type="title"/>
          </p:nvPr>
        </p:nvSpPr>
        <p:spPr/>
        <p:txBody>
          <a:bodyPr/>
          <a:lstStyle/>
          <a:p>
            <a:r>
              <a:rPr lang="fi-FI" dirty="0"/>
              <a:t>Lisäkoulutusten aiheet 1/3</a:t>
            </a:r>
          </a:p>
        </p:txBody>
      </p:sp>
    </p:spTree>
    <p:extLst>
      <p:ext uri="{BB962C8B-B14F-4D97-AF65-F5344CB8AC3E}">
        <p14:creationId xmlns:p14="http://schemas.microsoft.com/office/powerpoint/2010/main" val="610576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a:extLst>
              <a:ext uri="{FF2B5EF4-FFF2-40B4-BE49-F238E27FC236}">
                <a16:creationId xmlns:a16="http://schemas.microsoft.com/office/drawing/2014/main" id="{F728FC1C-7A57-E5B5-9F3B-FF5447EFD21E}"/>
              </a:ext>
            </a:extLst>
          </p:cNvPr>
          <p:cNvSpPr>
            <a:spLocks noGrp="1"/>
          </p:cNvSpPr>
          <p:nvPr>
            <p:ph type="body" idx="1"/>
          </p:nvPr>
        </p:nvSpPr>
        <p:spPr/>
        <p:txBody>
          <a:bodyPr>
            <a:normAutofit fontScale="92500" lnSpcReduction="10000"/>
          </a:bodyPr>
          <a:lstStyle/>
          <a:p>
            <a:pPr marL="400050" indent="-285750">
              <a:buFont typeface="Arial" panose="020B0604020202020204" pitchFamily="34" charset="0"/>
              <a:buChar char="•"/>
            </a:pPr>
            <a:r>
              <a:rPr lang="fi-FI" dirty="0"/>
              <a:t>Suunnittelu</a:t>
            </a:r>
          </a:p>
          <a:p>
            <a:pPr marL="1200150" lvl="1" indent="-285750">
              <a:spcBef>
                <a:spcPts val="0"/>
              </a:spcBef>
              <a:spcAft>
                <a:spcPts val="600"/>
              </a:spcAft>
              <a:buFont typeface="Arial" panose="020B0604020202020204" pitchFamily="34" charset="0"/>
              <a:buChar char="•"/>
            </a:pPr>
            <a:r>
              <a:rPr lang="fi-FI" dirty="0"/>
              <a:t>Spesifejä taitoja, kuten vaatesuunnittelu, suunnittelutyökalut, pelisuunnittelu, graafinen suunnittelu, ohjelmistosuunnittelu, projektisuunnittelu, 3D…</a:t>
            </a:r>
          </a:p>
          <a:p>
            <a:pPr marL="400050" indent="-285750">
              <a:buFont typeface="Arial" panose="020B0604020202020204" pitchFamily="34" charset="0"/>
              <a:buChar char="•"/>
            </a:pPr>
            <a:r>
              <a:rPr lang="fi-FI" dirty="0"/>
              <a:t>Yrittäjyys, yrittäjänä toimiminen, yrittäjyys</a:t>
            </a:r>
          </a:p>
          <a:p>
            <a:pPr marL="400050" indent="-285750">
              <a:buFont typeface="Arial" panose="020B0604020202020204" pitchFamily="34" charset="0"/>
              <a:buChar char="•"/>
            </a:pPr>
            <a:r>
              <a:rPr lang="fi-FI" dirty="0"/>
              <a:t>Myynti ja markkinointi</a:t>
            </a:r>
          </a:p>
          <a:p>
            <a:pPr marL="1200150" lvl="1" indent="-285750">
              <a:spcBef>
                <a:spcPts val="0"/>
              </a:spcBef>
              <a:spcAft>
                <a:spcPts val="600"/>
              </a:spcAft>
              <a:buFont typeface="Arial" panose="020B0604020202020204" pitchFamily="34" charset="0"/>
              <a:buChar char="•"/>
            </a:pPr>
            <a:r>
              <a:rPr lang="fi-FI" dirty="0"/>
              <a:t>Hieman yleisempää AMK-tutkinnon suorittaneilla</a:t>
            </a:r>
          </a:p>
          <a:p>
            <a:pPr marL="400050" indent="-285750">
              <a:buFont typeface="Arial" panose="020B0604020202020204" pitchFamily="34" charset="0"/>
              <a:buChar char="•"/>
            </a:pPr>
            <a:r>
              <a:rPr lang="fi-FI" dirty="0"/>
              <a:t>AI, tekoäly</a:t>
            </a:r>
          </a:p>
          <a:p>
            <a:pPr marL="1200150" lvl="1" indent="-285750">
              <a:spcBef>
                <a:spcPts val="0"/>
              </a:spcBef>
              <a:spcAft>
                <a:spcPts val="600"/>
              </a:spcAft>
              <a:buFont typeface="Arial" panose="020B0604020202020204" pitchFamily="34" charset="0"/>
              <a:buChar char="•"/>
            </a:pPr>
            <a:r>
              <a:rPr lang="fi-FI" dirty="0"/>
              <a:t>Selvästi yleisempää YAMK-tutkinnon suorittaneilla</a:t>
            </a:r>
          </a:p>
          <a:p>
            <a:pPr marL="400050" indent="-285750">
              <a:buFont typeface="Arial" panose="020B0604020202020204" pitchFamily="34" charset="0"/>
              <a:buChar char="•"/>
            </a:pPr>
            <a:r>
              <a:rPr lang="fi-FI" dirty="0"/>
              <a:t>Ohjelmistot, sovellukset</a:t>
            </a:r>
          </a:p>
          <a:p>
            <a:pPr marL="1200150" lvl="1" indent="-285750">
              <a:spcBef>
                <a:spcPts val="0"/>
              </a:spcBef>
              <a:spcAft>
                <a:spcPts val="600"/>
              </a:spcAft>
              <a:buFont typeface="Arial" panose="020B0604020202020204" pitchFamily="34" charset="0"/>
              <a:buChar char="•"/>
            </a:pPr>
            <a:r>
              <a:rPr lang="fi-FI" dirty="0"/>
              <a:t>Tietyt ohjelmistot tai sovellukset, yleisesti ohjelmistokoulutukset tai –osaaminen, myös ohjelmistokehittäminen ym. Yleisempi AMK-tutkinnon suorittaneilla.</a:t>
            </a:r>
          </a:p>
        </p:txBody>
      </p:sp>
      <p:sp>
        <p:nvSpPr>
          <p:cNvPr id="3" name="Otsikko 2">
            <a:extLst>
              <a:ext uri="{FF2B5EF4-FFF2-40B4-BE49-F238E27FC236}">
                <a16:creationId xmlns:a16="http://schemas.microsoft.com/office/drawing/2014/main" id="{3E55D312-7E5F-ED41-ACBC-086534EE3AE4}"/>
              </a:ext>
            </a:extLst>
          </p:cNvPr>
          <p:cNvSpPr>
            <a:spLocks noGrp="1"/>
          </p:cNvSpPr>
          <p:nvPr>
            <p:ph type="title"/>
          </p:nvPr>
        </p:nvSpPr>
        <p:spPr/>
        <p:txBody>
          <a:bodyPr/>
          <a:lstStyle/>
          <a:p>
            <a:r>
              <a:rPr lang="fi-FI" dirty="0"/>
              <a:t>Lisäkoulutusten aiheet 2/3</a:t>
            </a:r>
          </a:p>
        </p:txBody>
      </p:sp>
    </p:spTree>
    <p:extLst>
      <p:ext uri="{BB962C8B-B14F-4D97-AF65-F5344CB8AC3E}">
        <p14:creationId xmlns:p14="http://schemas.microsoft.com/office/powerpoint/2010/main" val="2449116418"/>
      </p:ext>
    </p:extLst>
  </p:cSld>
  <p:clrMapOvr>
    <a:masterClrMapping/>
  </p:clrMapOvr>
</p:sld>
</file>

<file path=ppt/theme/theme1.xml><?xml version="1.0" encoding="utf-8"?>
<a:theme xmlns:a="http://schemas.openxmlformats.org/drawingml/2006/main" name="Otus_Teema_PowerPoint">
  <a:themeElements>
    <a:clrScheme name="OTUS 1">
      <a:dk1>
        <a:srgbClr val="000000"/>
      </a:dk1>
      <a:lt1>
        <a:srgbClr val="FFFFFF"/>
      </a:lt1>
      <a:dk2>
        <a:srgbClr val="139A9C"/>
      </a:dk2>
      <a:lt2>
        <a:srgbClr val="CAE4D5"/>
      </a:lt2>
      <a:accent1>
        <a:srgbClr val="5D2F73"/>
      </a:accent1>
      <a:accent2>
        <a:srgbClr val="107B7C"/>
      </a:accent2>
      <a:accent3>
        <a:srgbClr val="606160"/>
      </a:accent3>
      <a:accent4>
        <a:srgbClr val="E2D5EA"/>
      </a:accent4>
      <a:accent5>
        <a:srgbClr val="97D0C0"/>
      </a:accent5>
      <a:accent6>
        <a:srgbClr val="DBDCDB"/>
      </a:accent6>
      <a:hlink>
        <a:srgbClr val="7B3C94"/>
      </a:hlink>
      <a:folHlink>
        <a:srgbClr val="AAABA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tus_Teema_PowerPoint" id="{0B579CFF-08EE-6F4E-8855-1E3A81552D2A}" vid="{B413D008-8859-7646-89A2-46C6151DA134}"/>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Otus_Teema_PowerPoint</Template>
  <TotalTime>2247</TotalTime>
  <Words>2476</Words>
  <Application>Microsoft Macintosh PowerPoint</Application>
  <PresentationFormat>Näytössä katseltava esitys (16:9)</PresentationFormat>
  <Paragraphs>200</Paragraphs>
  <Slides>34</Slides>
  <Notes>2</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34</vt:i4>
      </vt:variant>
    </vt:vector>
  </HeadingPairs>
  <TitlesOfParts>
    <vt:vector size="39" baseType="lpstr">
      <vt:lpstr>Source Sans Pro</vt:lpstr>
      <vt:lpstr>Arial</vt:lpstr>
      <vt:lpstr>Poppins SemiBold</vt:lpstr>
      <vt:lpstr>Poppins</vt:lpstr>
      <vt:lpstr>Otus_Teema_PowerPoint</vt:lpstr>
      <vt:lpstr>”Tekoälystä puhutaan paljon. Tee siitä renkisi. Pysyt itse isäntänä.”</vt:lpstr>
      <vt:lpstr>Aineisto ja analyysit</vt:lpstr>
      <vt:lpstr>Millaista lisäkoulutusta tarvitsisit?</vt:lpstr>
      <vt:lpstr>Menetelmä</vt:lpstr>
      <vt:lpstr>Lisäkoulutuksen tyypit</vt:lpstr>
      <vt:lpstr>Lisäkoulutuksen tyypit</vt:lpstr>
      <vt:lpstr>Lisäkoulutusten aiheet</vt:lpstr>
      <vt:lpstr>Lisäkoulutusten aiheet 1/3</vt:lpstr>
      <vt:lpstr>Lisäkoulutusten aiheet 2/3</vt:lpstr>
      <vt:lpstr>Lisäkoulutusten aiheet 3/3</vt:lpstr>
      <vt:lpstr>Yhteenveto: Lisäkoulutusten tarve</vt:lpstr>
      <vt:lpstr>Millaista osaamista kannustaisit nykyisiä opiskelijoita kehittämään?</vt:lpstr>
      <vt:lpstr>Menetelmä</vt:lpstr>
      <vt:lpstr>Osaamissuositukset</vt:lpstr>
      <vt:lpstr>Viestintä, vuorovaikutus, ihmisten kohtaaminen (AI)</vt:lpstr>
      <vt:lpstr>Tietotekniset taidot (AI)</vt:lpstr>
      <vt:lpstr>Humanistiset ja taidealat</vt:lpstr>
      <vt:lpstr>Medianomi (AMK) (AI)</vt:lpstr>
      <vt:lpstr>Kasvatusalat</vt:lpstr>
      <vt:lpstr>Musiikkipedagogi (AMK) (AI)</vt:lpstr>
      <vt:lpstr>Kauppa, hallinto ja oikeustieteet</vt:lpstr>
      <vt:lpstr>Tradenomi (AMK), talous, hallinto ja markkinointi (AI)</vt:lpstr>
      <vt:lpstr>Palvelualat</vt:lpstr>
      <vt:lpstr>Liikunnanohjaaja (AMK) (AI)</vt:lpstr>
      <vt:lpstr>Tekniikan alat</vt:lpstr>
      <vt:lpstr>Rakennusmestari (AMK) (AI)</vt:lpstr>
      <vt:lpstr>Terveys- ja hyvinvointialat</vt:lpstr>
      <vt:lpstr>Toimintaterapeutti (AMK) (AI)</vt:lpstr>
      <vt:lpstr>Tietojenkäsittely ja tietoliikenne (ICT)</vt:lpstr>
      <vt:lpstr>Insinööri (AMK), tietotekniikka (AI)</vt:lpstr>
      <vt:lpstr>Yhteenveto: Työelämässä tarvittava osaaminen</vt:lpstr>
      <vt:lpstr>Yhteenveto: Tekstiaineistojen analysointi</vt:lpstr>
      <vt:lpstr>Kannen sitaatti kokonaisuudessaan</vt:lpstr>
      <vt:lpstr>PowerPoint-esitys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Kristiina Kemppainen</dc:creator>
  <cp:lastModifiedBy>Tina Lauronen</cp:lastModifiedBy>
  <cp:revision>59</cp:revision>
  <dcterms:modified xsi:type="dcterms:W3CDTF">2025-03-18T14:36:11Z</dcterms:modified>
</cp:coreProperties>
</file>